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72" r:id="rId30"/>
    <p:sldId id="279" r:id="rId31"/>
    <p:sldId id="273" r:id="rId32"/>
    <p:sldId id="281" r:id="rId33"/>
    <p:sldId id="280" r:id="rId34"/>
    <p:sldId id="274" r:id="rId35"/>
    <p:sldId id="275" r:id="rId36"/>
    <p:sldId id="276" r:id="rId37"/>
    <p:sldId id="277" r:id="rId38"/>
    <p:sldId id="278" r:id="rId39"/>
  </p:sldIdLst>
  <p:sldSz cx="7772400" cy="10058400"/>
  <p:notesSz cx="7772400" cy="10058400"/>
  <p:embeddedFontLst>
    <p:embeddedFont>
      <p:font typeface="MT Extra" panose="05050102010205020202" pitchFamily="18" charset="2"/>
      <p:regular r:id="rId40"/>
    </p:embeddedFont>
    <p:embeddedFont>
      <p:font typeface="Tahoma" panose="020B0604030504040204" pitchFamily="34" charset="0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252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542" y="600582"/>
            <a:ext cx="5783580" cy="398775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300" b="1" spc="5" dirty="0" smtClean="0">
                <a:latin typeface="Arial"/>
                <a:cs typeface="Arial"/>
              </a:rPr>
              <a:t>INTRODUCCIÓN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Arial"/>
              <a:cs typeface="Arial"/>
            </a:endParaRPr>
          </a:p>
          <a:p>
            <a:pPr marL="12700" marR="5080" algn="just">
              <a:lnSpc>
                <a:spcPct val="97100"/>
              </a:lnSpc>
            </a:pPr>
            <a:r>
              <a:rPr sz="1300" spc="5" dirty="0">
                <a:latin typeface="Arial"/>
                <a:cs typeface="Arial"/>
              </a:rPr>
              <a:t>Son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utilizados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para</a:t>
            </a:r>
            <a:r>
              <a:rPr sz="1300" spc="5" dirty="0">
                <a:latin typeface="Arial"/>
                <a:cs typeface="Arial"/>
              </a:rPr>
              <a:t> la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tanto</a:t>
            </a:r>
            <a:r>
              <a:rPr sz="1300" spc="5" dirty="0">
                <a:latin typeface="Arial"/>
                <a:cs typeface="Arial"/>
              </a:rPr>
              <a:t> 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redes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transmisión,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subtransmisión, y distribución, como de otros elementos de subestaciones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tales</a:t>
            </a:r>
            <a:r>
              <a:rPr sz="1300" spc="5" dirty="0">
                <a:latin typeface="Arial"/>
                <a:cs typeface="Arial"/>
              </a:rPr>
              <a:t> como transformadores, generadores, reactores, etc...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1300" b="1" dirty="0">
                <a:latin typeface="Arial"/>
                <a:cs typeface="Arial"/>
              </a:rPr>
              <a:t>1.</a:t>
            </a:r>
            <a:r>
              <a:rPr sz="1300" b="1" spc="3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CARACTERÍSTICAS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GENERALES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 dirty="0">
              <a:latin typeface="Arial"/>
              <a:cs typeface="Arial"/>
            </a:endParaRPr>
          </a:p>
          <a:p>
            <a:pPr marL="12700" marR="12700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Son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dispositivos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utilizados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contra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sobrecargas asociadas con la capacidad térmica del equipamiento, y ante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elevados valores de corrientes producidas por cortocircuitos.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 dirty="0">
              <a:latin typeface="Arial"/>
              <a:cs typeface="Arial"/>
            </a:endParaRPr>
          </a:p>
          <a:p>
            <a:pPr marL="12700" marR="11430" algn="just">
              <a:lnSpc>
                <a:spcPct val="972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muestra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conexionados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típicos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 </a:t>
            </a:r>
            <a:r>
              <a:rPr sz="1300" dirty="0">
                <a:latin typeface="Arial"/>
                <a:cs typeface="Arial"/>
              </a:rPr>
              <a:t>para </a:t>
            </a:r>
            <a:r>
              <a:rPr sz="1300" spc="5" dirty="0">
                <a:latin typeface="Arial"/>
                <a:cs typeface="Arial"/>
              </a:rPr>
              <a:t>la detección de todos los tipos de fallas fase-fase y fase-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tierra.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través de los TI (3 TI conectados en estrella), el relé obtiene los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valores presentes de las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fase y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residual de tierra (</a:t>
            </a:r>
            <a:r>
              <a:rPr sz="1300" i="1" spc="5" dirty="0">
                <a:latin typeface="Times New Roman"/>
                <a:cs typeface="Times New Roman"/>
              </a:rPr>
              <a:t>3I0</a:t>
            </a:r>
            <a:r>
              <a:rPr sz="1300" spc="5" dirty="0">
                <a:latin typeface="Arial"/>
                <a:cs typeface="Arial"/>
              </a:rPr>
              <a:t>).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 dirty="0">
              <a:latin typeface="Arial"/>
              <a:cs typeface="Arial"/>
            </a:endParaRPr>
          </a:p>
          <a:p>
            <a:pPr marL="2533015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TI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sistema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medición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7226" y="7696200"/>
            <a:ext cx="5257165" cy="176466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140585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Arial"/>
              <a:cs typeface="Arial"/>
            </a:endParaRPr>
          </a:p>
          <a:p>
            <a:pPr marL="43815" algn="ctr">
              <a:lnSpc>
                <a:spcPts val="1535"/>
              </a:lnSpc>
            </a:pPr>
            <a:r>
              <a:rPr sz="1300" spc="5" dirty="0">
                <a:latin typeface="Arial"/>
                <a:cs typeface="Arial"/>
              </a:rPr>
              <a:t>51/50: códigos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unidades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 instantánea</a:t>
            </a:r>
            <a:endParaRPr sz="1300" dirty="0">
              <a:latin typeface="Arial"/>
              <a:cs typeface="Arial"/>
            </a:endParaRPr>
          </a:p>
          <a:p>
            <a:pPr marR="116839" algn="ctr">
              <a:lnSpc>
                <a:spcPts val="1515"/>
              </a:lnSpc>
            </a:pPr>
            <a:r>
              <a:rPr sz="1300" spc="5" dirty="0">
                <a:latin typeface="Arial"/>
                <a:cs typeface="Arial"/>
              </a:rPr>
              <a:t>respectivamente</a:t>
            </a:r>
            <a:endParaRPr sz="1300" dirty="0">
              <a:latin typeface="Arial"/>
              <a:cs typeface="Arial"/>
            </a:endParaRPr>
          </a:p>
          <a:p>
            <a:pPr algn="ctr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51N/50N: códigos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unidades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tierra temporizada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 instantánea</a:t>
            </a:r>
            <a:endParaRPr sz="1300" dirty="0">
              <a:latin typeface="Arial"/>
              <a:cs typeface="Arial"/>
            </a:endParaRPr>
          </a:p>
          <a:p>
            <a:pPr marR="159385" algn="ctr">
              <a:lnSpc>
                <a:spcPts val="1515"/>
              </a:lnSpc>
            </a:pPr>
            <a:r>
              <a:rPr sz="1300" spc="5" dirty="0">
                <a:latin typeface="Arial"/>
                <a:cs typeface="Arial"/>
              </a:rPr>
              <a:t>respectivamente</a:t>
            </a:r>
            <a:endParaRPr sz="1300" dirty="0">
              <a:latin typeface="Arial"/>
              <a:cs typeface="Arial"/>
            </a:endParaRPr>
          </a:p>
          <a:p>
            <a:pPr marL="42545" algn="ctr">
              <a:lnSpc>
                <a:spcPts val="1535"/>
              </a:lnSpc>
            </a:pPr>
            <a:r>
              <a:rPr sz="1300" spc="5" dirty="0">
                <a:latin typeface="Arial"/>
                <a:cs typeface="Arial"/>
              </a:rPr>
              <a:t>52: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código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interruptor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potencia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 dirty="0">
              <a:latin typeface="Arial"/>
              <a:cs typeface="Arial"/>
            </a:endParaRPr>
          </a:p>
          <a:p>
            <a:pPr marL="44450" algn="ctr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1: Conexión típica de un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531632" y="4645760"/>
            <a:ext cx="6629400" cy="2993019"/>
            <a:chOff x="962563" y="5745879"/>
            <a:chExt cx="5176647" cy="1991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3082" y="5921956"/>
              <a:ext cx="2475201" cy="1774647"/>
            </a:xfrm>
            <a:prstGeom prst="rect">
              <a:avLst/>
            </a:prstGeom>
          </p:spPr>
        </p:pic>
        <p:grpSp>
          <p:nvGrpSpPr>
            <p:cNvPr id="5" name="object 5"/>
            <p:cNvGrpSpPr/>
            <p:nvPr/>
          </p:nvGrpSpPr>
          <p:grpSpPr>
            <a:xfrm>
              <a:off x="2454940" y="5847110"/>
              <a:ext cx="3684270" cy="1308100"/>
              <a:chOff x="2485263" y="4868798"/>
              <a:chExt cx="3684270" cy="1308100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2727960" y="4882133"/>
                <a:ext cx="0" cy="1281430"/>
              </a:xfrm>
              <a:custGeom>
                <a:avLst/>
                <a:gdLst/>
                <a:ahLst/>
                <a:cxnLst/>
                <a:rect l="l" t="t" r="r" b="b"/>
                <a:pathLst>
                  <a:path h="1281429">
                    <a:moveTo>
                      <a:pt x="0" y="0"/>
                    </a:moveTo>
                    <a:lnTo>
                      <a:pt x="0" y="1280921"/>
                    </a:lnTo>
                  </a:path>
                </a:pathLst>
              </a:custGeom>
              <a:ln w="264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80076" y="4935473"/>
                <a:ext cx="989330" cy="737870"/>
              </a:xfrm>
              <a:custGeom>
                <a:avLst/>
                <a:gdLst/>
                <a:ahLst/>
                <a:cxnLst/>
                <a:rect l="l" t="t" r="r" b="b"/>
                <a:pathLst>
                  <a:path w="989329" h="737870">
                    <a:moveTo>
                      <a:pt x="989076" y="0"/>
                    </a:moveTo>
                    <a:lnTo>
                      <a:pt x="0" y="0"/>
                    </a:lnTo>
                    <a:lnTo>
                      <a:pt x="0" y="737615"/>
                    </a:lnTo>
                    <a:lnTo>
                      <a:pt x="989076" y="737615"/>
                    </a:lnTo>
                    <a:lnTo>
                      <a:pt x="98907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2498598" y="4882133"/>
                <a:ext cx="128905" cy="1281430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1281429">
                    <a:moveTo>
                      <a:pt x="128777" y="0"/>
                    </a:moveTo>
                    <a:lnTo>
                      <a:pt x="128777" y="1280921"/>
                    </a:lnTo>
                  </a:path>
                  <a:path w="128905" h="1281429">
                    <a:moveTo>
                      <a:pt x="0" y="0"/>
                    </a:moveTo>
                    <a:lnTo>
                      <a:pt x="0" y="1280921"/>
                    </a:lnTo>
                  </a:path>
                </a:pathLst>
              </a:custGeom>
              <a:ln w="264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9"/>
            <p:cNvSpPr txBox="1"/>
            <p:nvPr/>
          </p:nvSpPr>
          <p:spPr>
            <a:xfrm>
              <a:off x="5149753" y="5913785"/>
              <a:ext cx="989330" cy="737870"/>
            </a:xfrm>
            <a:prstGeom prst="rect">
              <a:avLst/>
            </a:prstGeom>
            <a:ln w="8572">
              <a:solidFill>
                <a:srgbClr val="000000"/>
              </a:solidFill>
            </a:ln>
          </p:spPr>
          <p:txBody>
            <a:bodyPr vert="horz" wrap="square" lIns="0" tIns="63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5"/>
                </a:spcBef>
              </a:pPr>
              <a:endParaRPr sz="1150" dirty="0">
                <a:latin typeface="Times New Roman"/>
                <a:cs typeface="Times New Roman"/>
              </a:endParaRPr>
            </a:p>
            <a:p>
              <a:pPr marL="407034" marR="399415" algn="ctr">
                <a:lnSpc>
                  <a:spcPts val="980"/>
                </a:lnSpc>
              </a:pPr>
              <a:r>
                <a:rPr sz="850" spc="-5" dirty="0">
                  <a:latin typeface="Times New Roman"/>
                  <a:cs typeface="Times New Roman"/>
                </a:rPr>
                <a:t>Red  de</a:t>
              </a:r>
              <a:endParaRPr sz="850" dirty="0">
                <a:latin typeface="Times New Roman"/>
                <a:cs typeface="Times New Roman"/>
              </a:endParaRPr>
            </a:p>
            <a:p>
              <a:pPr marL="635" algn="ctr">
                <a:lnSpc>
                  <a:spcPts val="960"/>
                </a:lnSpc>
              </a:pPr>
              <a:r>
                <a:rPr sz="850" spc="-10" dirty="0">
                  <a:latin typeface="Times New Roman"/>
                  <a:cs typeface="Times New Roman"/>
                </a:rPr>
                <a:t>transmisión</a:t>
              </a:r>
              <a:endParaRPr sz="850" dirty="0">
                <a:latin typeface="Times New Roman"/>
                <a:cs typeface="Times New Roman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794666" y="6287927"/>
              <a:ext cx="659130" cy="310515"/>
            </a:xfrm>
            <a:custGeom>
              <a:avLst/>
              <a:gdLst/>
              <a:ahLst/>
              <a:cxnLst/>
              <a:rect l="l" t="t" r="r" b="b"/>
              <a:pathLst>
                <a:path w="659130" h="310514">
                  <a:moveTo>
                    <a:pt x="315468" y="154686"/>
                  </a:moveTo>
                  <a:lnTo>
                    <a:pt x="307402" y="105826"/>
                  </a:lnTo>
                  <a:lnTo>
                    <a:pt x="284963" y="63367"/>
                  </a:lnTo>
                  <a:lnTo>
                    <a:pt x="250783" y="29870"/>
                  </a:lnTo>
                  <a:lnTo>
                    <a:pt x="207495" y="7894"/>
                  </a:lnTo>
                  <a:lnTo>
                    <a:pt x="157734" y="0"/>
                  </a:lnTo>
                  <a:lnTo>
                    <a:pt x="107679" y="7894"/>
                  </a:lnTo>
                  <a:lnTo>
                    <a:pt x="64355" y="29870"/>
                  </a:lnTo>
                  <a:lnTo>
                    <a:pt x="30284" y="63367"/>
                  </a:lnTo>
                  <a:lnTo>
                    <a:pt x="7991" y="105826"/>
                  </a:lnTo>
                  <a:lnTo>
                    <a:pt x="0" y="154686"/>
                  </a:lnTo>
                  <a:lnTo>
                    <a:pt x="7991" y="203624"/>
                  </a:lnTo>
                  <a:lnTo>
                    <a:pt x="30284" y="246272"/>
                  </a:lnTo>
                  <a:lnTo>
                    <a:pt x="64355" y="279995"/>
                  </a:lnTo>
                  <a:lnTo>
                    <a:pt x="107679" y="302160"/>
                  </a:lnTo>
                  <a:lnTo>
                    <a:pt x="157734" y="310134"/>
                  </a:lnTo>
                  <a:lnTo>
                    <a:pt x="207495" y="302160"/>
                  </a:lnTo>
                  <a:lnTo>
                    <a:pt x="250783" y="279995"/>
                  </a:lnTo>
                  <a:lnTo>
                    <a:pt x="284963" y="246272"/>
                  </a:lnTo>
                  <a:lnTo>
                    <a:pt x="307402" y="203624"/>
                  </a:lnTo>
                  <a:lnTo>
                    <a:pt x="315468" y="154686"/>
                  </a:lnTo>
                  <a:close/>
                </a:path>
                <a:path w="659130" h="310514">
                  <a:moveTo>
                    <a:pt x="458724" y="154686"/>
                  </a:moveTo>
                  <a:lnTo>
                    <a:pt x="450658" y="105826"/>
                  </a:lnTo>
                  <a:lnTo>
                    <a:pt x="428219" y="63367"/>
                  </a:lnTo>
                  <a:lnTo>
                    <a:pt x="394039" y="29870"/>
                  </a:lnTo>
                  <a:lnTo>
                    <a:pt x="350751" y="7894"/>
                  </a:lnTo>
                  <a:lnTo>
                    <a:pt x="300990" y="0"/>
                  </a:lnTo>
                  <a:lnTo>
                    <a:pt x="250935" y="7894"/>
                  </a:lnTo>
                  <a:lnTo>
                    <a:pt x="207611" y="29870"/>
                  </a:lnTo>
                  <a:lnTo>
                    <a:pt x="173540" y="63367"/>
                  </a:lnTo>
                  <a:lnTo>
                    <a:pt x="151247" y="105826"/>
                  </a:lnTo>
                  <a:lnTo>
                    <a:pt x="143256" y="154686"/>
                  </a:lnTo>
                  <a:lnTo>
                    <a:pt x="151247" y="203624"/>
                  </a:lnTo>
                  <a:lnTo>
                    <a:pt x="173540" y="246272"/>
                  </a:lnTo>
                  <a:lnTo>
                    <a:pt x="207611" y="279995"/>
                  </a:lnTo>
                  <a:lnTo>
                    <a:pt x="250935" y="302160"/>
                  </a:lnTo>
                  <a:lnTo>
                    <a:pt x="300990" y="310134"/>
                  </a:lnTo>
                  <a:lnTo>
                    <a:pt x="350751" y="302160"/>
                  </a:lnTo>
                  <a:lnTo>
                    <a:pt x="394039" y="279995"/>
                  </a:lnTo>
                  <a:lnTo>
                    <a:pt x="428219" y="246272"/>
                  </a:lnTo>
                  <a:lnTo>
                    <a:pt x="450658" y="203624"/>
                  </a:lnTo>
                  <a:lnTo>
                    <a:pt x="458724" y="154686"/>
                  </a:lnTo>
                  <a:close/>
                </a:path>
                <a:path w="659130" h="310514">
                  <a:moveTo>
                    <a:pt x="473202" y="154686"/>
                  </a:moveTo>
                  <a:lnTo>
                    <a:pt x="659130" y="154686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962563" y="6210203"/>
              <a:ext cx="760730" cy="505459"/>
            </a:xfrm>
            <a:prstGeom prst="rect">
              <a:avLst/>
            </a:prstGeom>
            <a:ln w="8572">
              <a:solidFill>
                <a:srgbClr val="000000"/>
              </a:solidFill>
            </a:ln>
          </p:spPr>
          <p:txBody>
            <a:bodyPr vert="horz" wrap="square" lIns="0" tIns="45085" rIns="0" bIns="0" rtlCol="0">
              <a:spAutoFit/>
            </a:bodyPr>
            <a:lstStyle/>
            <a:p>
              <a:pPr marL="210820" marR="202565" algn="ctr">
                <a:lnSpc>
                  <a:spcPts val="980"/>
                </a:lnSpc>
                <a:spcBef>
                  <a:spcPts val="355"/>
                </a:spcBef>
              </a:pPr>
              <a:r>
                <a:rPr sz="850" spc="-10" dirty="0">
                  <a:latin typeface="Times New Roman"/>
                  <a:cs typeface="Times New Roman"/>
                </a:rPr>
                <a:t>Si</a:t>
              </a:r>
              <a:r>
                <a:rPr sz="850" spc="-15" dirty="0">
                  <a:latin typeface="Times New Roman"/>
                  <a:cs typeface="Times New Roman"/>
                </a:rPr>
                <a:t>s</a:t>
              </a:r>
              <a:r>
                <a:rPr sz="850" spc="-10" dirty="0">
                  <a:latin typeface="Times New Roman"/>
                  <a:cs typeface="Times New Roman"/>
                </a:rPr>
                <a:t>t</a:t>
              </a:r>
              <a:r>
                <a:rPr sz="850" spc="-5" dirty="0">
                  <a:latin typeface="Times New Roman"/>
                  <a:cs typeface="Times New Roman"/>
                </a:rPr>
                <a:t>e</a:t>
              </a:r>
              <a:r>
                <a:rPr sz="850" spc="-10" dirty="0">
                  <a:latin typeface="Times New Roman"/>
                  <a:cs typeface="Times New Roman"/>
                </a:rPr>
                <a:t>m</a:t>
              </a:r>
              <a:r>
                <a:rPr sz="850" spc="-5" dirty="0">
                  <a:latin typeface="Times New Roman"/>
                  <a:cs typeface="Times New Roman"/>
                </a:rPr>
                <a:t>a  de</a:t>
              </a:r>
              <a:endParaRPr sz="850">
                <a:latin typeface="Times New Roman"/>
                <a:cs typeface="Times New Roman"/>
              </a:endParaRPr>
            </a:p>
            <a:p>
              <a:pPr marL="635" algn="ctr">
                <a:lnSpc>
                  <a:spcPts val="960"/>
                </a:lnSpc>
              </a:pPr>
              <a:r>
                <a:rPr sz="850" spc="-10" dirty="0">
                  <a:latin typeface="Times New Roman"/>
                  <a:cs typeface="Times New Roman"/>
                </a:rPr>
                <a:t>Suministro</a:t>
              </a:r>
              <a:endParaRPr sz="850">
                <a:latin typeface="Times New Roman"/>
                <a:cs typeface="Times New Roman"/>
              </a:endParaRPr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1723038" y="5745879"/>
              <a:ext cx="3455035" cy="1991995"/>
              <a:chOff x="1753361" y="4767567"/>
              <a:chExt cx="3455035" cy="1991995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1753361" y="5309615"/>
                <a:ext cx="1031875" cy="194310"/>
              </a:xfrm>
              <a:custGeom>
                <a:avLst/>
                <a:gdLst/>
                <a:ahLst/>
                <a:cxnLst/>
                <a:rect l="l" t="t" r="r" b="b"/>
                <a:pathLst>
                  <a:path w="1031875" h="194310">
                    <a:moveTo>
                      <a:pt x="1031748" y="0"/>
                    </a:moveTo>
                    <a:lnTo>
                      <a:pt x="860298" y="0"/>
                    </a:lnTo>
                  </a:path>
                  <a:path w="1031875" h="194310">
                    <a:moveTo>
                      <a:pt x="0" y="154686"/>
                    </a:moveTo>
                    <a:lnTo>
                      <a:pt x="71627" y="154686"/>
                    </a:lnTo>
                  </a:path>
                  <a:path w="1031875" h="194310">
                    <a:moveTo>
                      <a:pt x="1031748" y="194310"/>
                    </a:moveTo>
                    <a:lnTo>
                      <a:pt x="730757" y="194310"/>
                    </a:lnTo>
                  </a:path>
                </a:pathLst>
              </a:custGeom>
              <a:ln w="857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3588257" y="5818631"/>
                <a:ext cx="1606550" cy="927735"/>
              </a:xfrm>
              <a:custGeom>
                <a:avLst/>
                <a:gdLst/>
                <a:ahLst/>
                <a:cxnLst/>
                <a:rect l="l" t="t" r="r" b="b"/>
                <a:pathLst>
                  <a:path w="1606550" h="927734">
                    <a:moveTo>
                      <a:pt x="0" y="927353"/>
                    </a:moveTo>
                    <a:lnTo>
                      <a:pt x="1606296" y="927353"/>
                    </a:lnTo>
                    <a:lnTo>
                      <a:pt x="1606296" y="0"/>
                    </a:lnTo>
                    <a:lnTo>
                      <a:pt x="0" y="0"/>
                    </a:lnTo>
                    <a:lnTo>
                      <a:pt x="0" y="927353"/>
                    </a:lnTo>
                    <a:close/>
                  </a:path>
                </a:pathLst>
              </a:custGeom>
              <a:ln w="264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100577" y="5712713"/>
                <a:ext cx="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h="762000">
                    <a:moveTo>
                      <a:pt x="0" y="762000"/>
                    </a:moveTo>
                    <a:lnTo>
                      <a:pt x="0" y="0"/>
                    </a:lnTo>
                  </a:path>
                </a:pathLst>
              </a:custGeom>
              <a:ln w="857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3054095" y="5620511"/>
                <a:ext cx="93980" cy="93980"/>
              </a:xfrm>
              <a:custGeom>
                <a:avLst/>
                <a:gdLst/>
                <a:ahLst/>
                <a:cxnLst/>
                <a:rect l="l" t="t" r="r" b="b"/>
                <a:pathLst>
                  <a:path w="93980" h="93979">
                    <a:moveTo>
                      <a:pt x="47243" y="0"/>
                    </a:moveTo>
                    <a:lnTo>
                      <a:pt x="0" y="93725"/>
                    </a:lnTo>
                    <a:lnTo>
                      <a:pt x="93726" y="93725"/>
                    </a:lnTo>
                    <a:lnTo>
                      <a:pt x="47243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545585" y="4780787"/>
                <a:ext cx="1132840" cy="932180"/>
              </a:xfrm>
              <a:custGeom>
                <a:avLst/>
                <a:gdLst/>
                <a:ahLst/>
                <a:cxnLst/>
                <a:rect l="l" t="t" r="r" b="b"/>
                <a:pathLst>
                  <a:path w="1132839" h="932179">
                    <a:moveTo>
                      <a:pt x="0" y="931926"/>
                    </a:moveTo>
                    <a:lnTo>
                      <a:pt x="1132332" y="931926"/>
                    </a:lnTo>
                    <a:lnTo>
                      <a:pt x="1132332" y="0"/>
                    </a:lnTo>
                    <a:lnTo>
                      <a:pt x="0" y="0"/>
                    </a:lnTo>
                    <a:lnTo>
                      <a:pt x="0" y="931926"/>
                    </a:lnTo>
                    <a:close/>
                  </a:path>
                </a:pathLst>
              </a:custGeom>
              <a:ln w="264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3100577" y="6489191"/>
                <a:ext cx="473709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3710">
                    <a:moveTo>
                      <a:pt x="0" y="0"/>
                    </a:moveTo>
                    <a:lnTo>
                      <a:pt x="473201" y="0"/>
                    </a:lnTo>
                  </a:path>
                </a:pathLst>
              </a:custGeom>
              <a:ln w="857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9" name="Rectángulo 18"/>
          <p:cNvSpPr/>
          <p:nvPr/>
        </p:nvSpPr>
        <p:spPr>
          <a:xfrm>
            <a:off x="-163088" y="762000"/>
            <a:ext cx="8991599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04390" marR="755650" indent="-1339850">
              <a:lnSpc>
                <a:spcPts val="1520"/>
              </a:lnSpc>
              <a:spcBef>
                <a:spcPts val="830"/>
              </a:spcBef>
            </a:pPr>
            <a:r>
              <a:rPr lang="es-AR" sz="2800" b="1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PROTECCIÓN POR SOBRECORRIENTE</a:t>
            </a:r>
            <a:endParaRPr lang="es-A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4663" y="342178"/>
            <a:ext cx="5805170" cy="1692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26670" algn="r">
              <a:lnSpc>
                <a:spcPct val="100000"/>
              </a:lnSpc>
              <a:spcBef>
                <a:spcPts val="640"/>
              </a:spcBef>
            </a:pPr>
            <a:r>
              <a:rPr sz="1100" spc="1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7100"/>
              </a:lnSpc>
              <a:spcBef>
                <a:spcPts val="660"/>
              </a:spcBef>
            </a:pPr>
            <a:r>
              <a:rPr sz="1300" spc="5" dirty="0">
                <a:latin typeface="Arial"/>
                <a:cs typeface="Arial"/>
              </a:rPr>
              <a:t>La cantidad y conexión de los relés de sobrecorriente necesarios para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 de una línea, máquina, etc... difiere según se trate de un sistema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neutro aislado (o aislado con bobina Petersen) o de un sistema con neutro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tierra.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 algn="just">
              <a:lnSpc>
                <a:spcPts val="1535"/>
              </a:lnSpc>
            </a:pP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fig. 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presentan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otos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esquemas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conexión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TI.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casos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a),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35"/>
              </a:lnSpc>
            </a:pPr>
            <a:r>
              <a:rPr sz="1300" spc="5" dirty="0">
                <a:latin typeface="Arial"/>
                <a:cs typeface="Arial"/>
              </a:rPr>
              <a:t>b) y c) corresponden a sistemas con neutro a tierra.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4493" y="2051243"/>
            <a:ext cx="2660369" cy="10036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15359" y="3031333"/>
            <a:ext cx="17399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a)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6608" y="3031333"/>
            <a:ext cx="17399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b)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669" y="3326827"/>
            <a:ext cx="1001995" cy="8801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6591" y="3395471"/>
            <a:ext cx="1036280" cy="80849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15353" y="4183477"/>
            <a:ext cx="1651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c)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6618" y="4183477"/>
            <a:ext cx="17399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d)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4647" y="4568286"/>
            <a:ext cx="5803900" cy="32778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12700" marR="25400">
              <a:lnSpc>
                <a:spcPts val="1510"/>
              </a:lnSpc>
              <a:spcBef>
                <a:spcPts val="5"/>
              </a:spcBef>
            </a:pPr>
            <a:r>
              <a:rPr sz="1300" spc="10" dirty="0">
                <a:latin typeface="Arial"/>
                <a:cs typeface="Arial"/>
              </a:rPr>
              <a:t>Caso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a)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realiza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tres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relés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residual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se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puede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calcular como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3I0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5" dirty="0">
                <a:latin typeface="Times New Roman"/>
                <a:cs typeface="Times New Roman"/>
              </a:rPr>
              <a:t> IR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IS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5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IT</a:t>
            </a:r>
            <a:r>
              <a:rPr sz="1300" dirty="0"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 marR="24765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b)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realiza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dos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relés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(R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este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caso)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uno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tierra,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 la corriente por la fase </a:t>
            </a:r>
            <a:r>
              <a:rPr sz="1300" spc="10" dirty="0">
                <a:latin typeface="Arial"/>
                <a:cs typeface="Arial"/>
              </a:rPr>
              <a:t>S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 puede calcular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IS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3I0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–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IR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-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IT.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26034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2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casos</a:t>
            </a:r>
            <a:r>
              <a:rPr sz="1300" spc="2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c)</a:t>
            </a:r>
            <a:r>
              <a:rPr sz="1300" spc="2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2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d)</a:t>
            </a:r>
            <a:r>
              <a:rPr sz="1300" spc="2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presentan</a:t>
            </a:r>
            <a:r>
              <a:rPr sz="1300" spc="2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28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opciones</a:t>
            </a:r>
            <a:r>
              <a:rPr sz="1300" spc="2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spc="2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2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sistemas</a:t>
            </a:r>
            <a:r>
              <a:rPr sz="1300" spc="2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neutro aislado, donde </a:t>
            </a:r>
            <a:r>
              <a:rPr sz="1300" spc="10" dirty="0">
                <a:latin typeface="Arial"/>
                <a:cs typeface="Arial"/>
              </a:rPr>
              <a:t>solo</a:t>
            </a:r>
            <a:r>
              <a:rPr sz="1300" spc="5" dirty="0">
                <a:latin typeface="Arial"/>
                <a:cs typeface="Arial"/>
              </a:rPr>
              <a:t> pueden ser detectadas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fallas fase-fase.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356870" marR="33655" indent="-344805">
              <a:lnSpc>
                <a:spcPts val="1510"/>
              </a:lnSpc>
              <a:tabLst>
                <a:tab pos="284480" algn="l"/>
                <a:tab pos="917575" algn="l"/>
                <a:tab pos="1281430" algn="l"/>
                <a:tab pos="1969135" algn="l"/>
                <a:tab pos="2333625" algn="l"/>
                <a:tab pos="4036695" algn="l"/>
                <a:tab pos="4277360" algn="l"/>
                <a:tab pos="5530215" algn="l"/>
              </a:tabLst>
            </a:pPr>
            <a:r>
              <a:rPr sz="1300" b="1" dirty="0">
                <a:latin typeface="Arial"/>
                <a:cs typeface="Arial"/>
              </a:rPr>
              <a:t>2.	TIPO</a:t>
            </a:r>
            <a:r>
              <a:rPr sz="1300" b="1" spc="10" dirty="0">
                <a:latin typeface="Arial"/>
                <a:cs typeface="Arial"/>
              </a:rPr>
              <a:t>S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5" dirty="0">
                <a:latin typeface="Arial"/>
                <a:cs typeface="Arial"/>
              </a:rPr>
              <a:t>D</a:t>
            </a:r>
            <a:r>
              <a:rPr sz="1300" b="1" spc="10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5" dirty="0">
                <a:latin typeface="Arial"/>
                <a:cs typeface="Arial"/>
              </a:rPr>
              <a:t>RELÉ</a:t>
            </a:r>
            <a:r>
              <a:rPr sz="1300" b="1" spc="10" dirty="0">
                <a:latin typeface="Arial"/>
                <a:cs typeface="Arial"/>
              </a:rPr>
              <a:t>S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5" dirty="0">
                <a:latin typeface="Arial"/>
                <a:cs typeface="Arial"/>
              </a:rPr>
              <a:t>D</a:t>
            </a:r>
            <a:r>
              <a:rPr sz="1300" b="1" spc="10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5" dirty="0">
                <a:latin typeface="Arial"/>
                <a:cs typeface="Arial"/>
              </a:rPr>
              <a:t>SOBRECORRIENT</a:t>
            </a:r>
            <a:r>
              <a:rPr sz="1300" b="1" spc="10" dirty="0">
                <a:latin typeface="Arial"/>
                <a:cs typeface="Arial"/>
              </a:rPr>
              <a:t>E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10" dirty="0">
                <a:latin typeface="Arial"/>
                <a:cs typeface="Arial"/>
              </a:rPr>
              <a:t>Y</a:t>
            </a:r>
            <a:r>
              <a:rPr sz="1300" b="1" dirty="0">
                <a:latin typeface="Arial"/>
                <a:cs typeface="Arial"/>
              </a:rPr>
              <a:t>	</a:t>
            </a:r>
            <a:r>
              <a:rPr sz="1300" b="1" spc="5" dirty="0">
                <a:latin typeface="Arial"/>
                <a:cs typeface="Arial"/>
              </a:rPr>
              <a:t>MAGNITUDE</a:t>
            </a:r>
            <a:r>
              <a:rPr sz="1300" b="1" spc="10" dirty="0">
                <a:latin typeface="Arial"/>
                <a:cs typeface="Arial"/>
              </a:rPr>
              <a:t>S</a:t>
            </a:r>
            <a:r>
              <a:rPr sz="1300" b="1" dirty="0">
                <a:latin typeface="Arial"/>
                <a:cs typeface="Arial"/>
              </a:rPr>
              <a:t>	DE  </a:t>
            </a:r>
            <a:r>
              <a:rPr sz="1300" b="1" spc="5" dirty="0">
                <a:latin typeface="Arial"/>
                <a:cs typeface="Arial"/>
              </a:rPr>
              <a:t>AJUSTE</a:t>
            </a:r>
            <a:endParaRPr sz="1300">
              <a:latin typeface="Arial"/>
              <a:cs typeface="Arial"/>
            </a:endParaRPr>
          </a:p>
          <a:p>
            <a:pPr marL="12700" marR="5080" algn="just">
              <a:lnSpc>
                <a:spcPct val="97300"/>
              </a:lnSpc>
              <a:spcBef>
                <a:spcPts val="1260"/>
              </a:spcBef>
            </a:pPr>
            <a:r>
              <a:rPr sz="1300" spc="5" dirty="0">
                <a:latin typeface="Arial"/>
                <a:cs typeface="Arial"/>
              </a:rPr>
              <a:t>Basado en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sus características de operación,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 relés de sobrecorriente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pueden ser clasificados en tres grupos: corriente definida,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definido y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inverso.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4663" y="342832"/>
            <a:ext cx="5783580" cy="111379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35"/>
              </a:spcBef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300" b="1" spc="5" dirty="0">
                <a:latin typeface="Arial"/>
                <a:cs typeface="Arial"/>
              </a:rPr>
              <a:t>2.1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RELÉ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CORRIENTE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DEFINIDA</a:t>
            </a:r>
            <a:r>
              <a:rPr sz="1300" b="1" spc="-55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O</a:t>
            </a:r>
            <a:r>
              <a:rPr sz="1300" b="1" spc="-5" dirty="0">
                <a:latin typeface="Arial"/>
                <a:cs typeface="Arial"/>
              </a:rPr>
              <a:t> INSTANTÁNEO </a:t>
            </a:r>
            <a:r>
              <a:rPr sz="1300" b="1" spc="5" dirty="0">
                <a:latin typeface="Arial"/>
                <a:cs typeface="Arial"/>
              </a:rPr>
              <a:t>(UNIDAD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50)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1732914">
              <a:lnSpc>
                <a:spcPct val="100000"/>
              </a:lnSpc>
              <a:spcBef>
                <a:spcPts val="5"/>
              </a:spcBef>
            </a:pPr>
            <a:r>
              <a:rPr sz="1300" b="1" spc="5" dirty="0">
                <a:latin typeface="Arial"/>
                <a:cs typeface="Arial"/>
              </a:rPr>
              <a:t>T(s)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4647" y="2769207"/>
            <a:ext cx="5819775" cy="11887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199640" marR="1576705" indent="-198755">
              <a:lnSpc>
                <a:spcPts val="1520"/>
              </a:lnSpc>
              <a:spcBef>
                <a:spcPts val="200"/>
              </a:spcBef>
              <a:tabLst>
                <a:tab pos="3722370" algn="l"/>
              </a:tabLst>
            </a:pPr>
            <a:r>
              <a:rPr sz="1300" b="1" spc="5" dirty="0">
                <a:latin typeface="Arial"/>
                <a:cs typeface="Arial"/>
              </a:rPr>
              <a:t>Corriente	Icc</a:t>
            </a:r>
            <a:r>
              <a:rPr sz="1300" b="1" spc="-8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(A) </a:t>
            </a:r>
            <a:r>
              <a:rPr sz="1300" b="1" spc="-34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arranque</a:t>
            </a:r>
            <a:endParaRPr sz="1300">
              <a:latin typeface="Arial"/>
              <a:cs typeface="Arial"/>
            </a:endParaRPr>
          </a:p>
          <a:p>
            <a:pPr marL="1219200">
              <a:lnSpc>
                <a:spcPts val="1470"/>
              </a:lnSpc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corriente definida (unidad 50)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514350" marR="5080" indent="-502284">
              <a:lnSpc>
                <a:spcPts val="1510"/>
              </a:lnSpc>
              <a:tabLst>
                <a:tab pos="484505" algn="l"/>
              </a:tabLst>
            </a:pPr>
            <a:r>
              <a:rPr sz="1300" b="1" spc="5" dirty="0">
                <a:latin typeface="Arial"/>
                <a:cs typeface="Arial"/>
              </a:rPr>
              <a:t>2.2	RELÉ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TIEMPO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DEFINIDO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O</a:t>
            </a:r>
            <a:r>
              <a:rPr sz="1300" b="1" spc="204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TEMPORIZADO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CON</a:t>
            </a:r>
            <a:r>
              <a:rPr sz="1300" b="1" spc="2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TIEMPO </a:t>
            </a:r>
            <a:r>
              <a:rPr sz="1300" b="1" spc="-3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CONSTANTE </a:t>
            </a:r>
            <a:r>
              <a:rPr sz="1300" b="1" spc="5" dirty="0">
                <a:latin typeface="Arial"/>
                <a:cs typeface="Arial"/>
              </a:rPr>
              <a:t>(UNIDAD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51)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15335" y="4501220"/>
            <a:ext cx="3327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5" dirty="0">
                <a:latin typeface="Arial"/>
                <a:cs typeface="Arial"/>
              </a:rPr>
              <a:t>T(s)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5335" y="5462866"/>
            <a:ext cx="14605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dirty="0">
                <a:latin typeface="Arial"/>
                <a:cs typeface="Arial"/>
              </a:rPr>
              <a:t>tr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36802" y="6039703"/>
            <a:ext cx="1719580" cy="6108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73355">
              <a:lnSpc>
                <a:spcPts val="1540"/>
              </a:lnSpc>
              <a:spcBef>
                <a:spcPts val="114"/>
              </a:spcBef>
            </a:pPr>
            <a:r>
              <a:rPr sz="1300" b="1" spc="5" dirty="0">
                <a:latin typeface="Arial"/>
                <a:cs typeface="Arial"/>
              </a:rPr>
              <a:t>Corriente</a:t>
            </a:r>
            <a:endParaRPr sz="1300">
              <a:latin typeface="Arial"/>
              <a:cs typeface="Arial"/>
            </a:endParaRPr>
          </a:p>
          <a:p>
            <a:pPr marL="551180">
              <a:lnSpc>
                <a:spcPts val="1515"/>
              </a:lnSpc>
            </a:pP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arranque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35"/>
              </a:lnSpc>
            </a:pPr>
            <a:r>
              <a:rPr sz="1300" dirty="0">
                <a:latin typeface="Arial"/>
                <a:cs typeface="Arial"/>
              </a:rPr>
              <a:t>tr: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actuación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8754" y="6039703"/>
            <a:ext cx="53721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5" dirty="0">
                <a:latin typeface="Arial"/>
                <a:cs typeface="Arial"/>
              </a:rPr>
              <a:t>Icc</a:t>
            </a:r>
            <a:r>
              <a:rPr sz="1300" b="1" spc="-6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(A)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4630" y="6617291"/>
            <a:ext cx="5803900" cy="2342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  4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definido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(unidad 51)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12700" marR="5715" algn="just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Cuando el tiempo de </a:t>
            </a:r>
            <a:r>
              <a:rPr sz="1300" dirty="0">
                <a:latin typeface="Arial"/>
                <a:cs typeface="Arial"/>
              </a:rPr>
              <a:t>retardo </a:t>
            </a:r>
            <a:r>
              <a:rPr sz="1300" spc="5" dirty="0">
                <a:latin typeface="Arial"/>
                <a:cs typeface="Arial"/>
              </a:rPr>
              <a:t>de actuación es cero, la unidad 51 </a:t>
            </a:r>
            <a:r>
              <a:rPr sz="1300" spc="10" dirty="0">
                <a:latin typeface="Arial"/>
                <a:cs typeface="Arial"/>
              </a:rPr>
              <a:t>se </a:t>
            </a:r>
            <a:r>
              <a:rPr sz="1300" spc="5" dirty="0">
                <a:latin typeface="Arial"/>
                <a:cs typeface="Arial"/>
              </a:rPr>
              <a:t>convierte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 unidad 50.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5" dirty="0">
                <a:latin typeface="Arial"/>
                <a:cs typeface="Arial"/>
              </a:rPr>
              <a:t>2.3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RELÉ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TIEMPO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INVERSO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(UNIDAD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51)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7200"/>
              </a:lnSpc>
            </a:pPr>
            <a:r>
              <a:rPr sz="1300" spc="5" dirty="0">
                <a:latin typeface="Arial"/>
                <a:cs typeface="Arial"/>
              </a:rPr>
              <a:t>Curvas de actuación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tanto para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unidades de fase y tierra, definidas por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fórmulas matemáticas estipuladas por las Normas IEC y ANSI; según las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normas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IEC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255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siguiente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expresión: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85694" y="1157477"/>
            <a:ext cx="2123440" cy="1359535"/>
            <a:chOff x="2885694" y="1157477"/>
            <a:chExt cx="2123440" cy="1359535"/>
          </a:xfrm>
        </p:grpSpPr>
        <p:sp>
          <p:nvSpPr>
            <p:cNvPr id="10" name="object 10"/>
            <p:cNvSpPr/>
            <p:nvPr/>
          </p:nvSpPr>
          <p:spPr>
            <a:xfrm>
              <a:off x="3000756" y="1293113"/>
              <a:ext cx="0" cy="1106805"/>
            </a:xfrm>
            <a:custGeom>
              <a:avLst/>
              <a:gdLst/>
              <a:ahLst/>
              <a:cxnLst/>
              <a:rect l="l" t="t" r="r" b="b"/>
              <a:pathLst>
                <a:path h="1106805">
                  <a:moveTo>
                    <a:pt x="0" y="1106424"/>
                  </a:moveTo>
                  <a:lnTo>
                    <a:pt x="0" y="0"/>
                  </a:lnTo>
                </a:path>
              </a:pathLst>
            </a:custGeom>
            <a:ln w="2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1414" y="1157477"/>
              <a:ext cx="139065" cy="138430"/>
            </a:xfrm>
            <a:custGeom>
              <a:avLst/>
              <a:gdLst/>
              <a:ahLst/>
              <a:cxnLst/>
              <a:rect l="l" t="t" r="r" b="b"/>
              <a:pathLst>
                <a:path w="139064" h="138430">
                  <a:moveTo>
                    <a:pt x="70104" y="0"/>
                  </a:moveTo>
                  <a:lnTo>
                    <a:pt x="0" y="137922"/>
                  </a:lnTo>
                  <a:lnTo>
                    <a:pt x="138684" y="137922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85694" y="2447544"/>
              <a:ext cx="1985010" cy="0"/>
            </a:xfrm>
            <a:custGeom>
              <a:avLst/>
              <a:gdLst/>
              <a:ahLst/>
              <a:cxnLst/>
              <a:rect l="l" t="t" r="r" b="b"/>
              <a:pathLst>
                <a:path w="1985010">
                  <a:moveTo>
                    <a:pt x="0" y="0"/>
                  </a:moveTo>
                  <a:lnTo>
                    <a:pt x="1985009" y="0"/>
                  </a:lnTo>
                </a:path>
              </a:pathLst>
            </a:custGeom>
            <a:ln w="2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69179" y="2378963"/>
              <a:ext cx="139700" cy="138430"/>
            </a:xfrm>
            <a:custGeom>
              <a:avLst/>
              <a:gdLst/>
              <a:ahLst/>
              <a:cxnLst/>
              <a:rect l="l" t="t" r="r" b="b"/>
              <a:pathLst>
                <a:path w="139700" h="138430">
                  <a:moveTo>
                    <a:pt x="0" y="0"/>
                  </a:moveTo>
                  <a:lnTo>
                    <a:pt x="0" y="137921"/>
                  </a:lnTo>
                  <a:lnTo>
                    <a:pt x="139446" y="685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59302" y="1632204"/>
              <a:ext cx="1333500" cy="815340"/>
            </a:xfrm>
            <a:custGeom>
              <a:avLst/>
              <a:gdLst/>
              <a:ahLst/>
              <a:cxnLst/>
              <a:rect l="l" t="t" r="r" b="b"/>
              <a:pathLst>
                <a:path w="1333500" h="815339">
                  <a:moveTo>
                    <a:pt x="14477" y="0"/>
                  </a:moveTo>
                  <a:lnTo>
                    <a:pt x="14477" y="815340"/>
                  </a:lnTo>
                </a:path>
                <a:path w="1333500" h="815339">
                  <a:moveTo>
                    <a:pt x="0" y="815340"/>
                  </a:moveTo>
                  <a:lnTo>
                    <a:pt x="1333500" y="815340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900172" y="4449317"/>
            <a:ext cx="2123440" cy="1405255"/>
            <a:chOff x="2900172" y="4449317"/>
            <a:chExt cx="2123440" cy="1405255"/>
          </a:xfrm>
        </p:grpSpPr>
        <p:sp>
          <p:nvSpPr>
            <p:cNvPr id="16" name="object 16"/>
            <p:cNvSpPr/>
            <p:nvPr/>
          </p:nvSpPr>
          <p:spPr>
            <a:xfrm>
              <a:off x="2900172" y="5574791"/>
              <a:ext cx="1985010" cy="0"/>
            </a:xfrm>
            <a:custGeom>
              <a:avLst/>
              <a:gdLst/>
              <a:ahLst/>
              <a:cxnLst/>
              <a:rect l="l" t="t" r="r" b="b"/>
              <a:pathLst>
                <a:path w="1985010">
                  <a:moveTo>
                    <a:pt x="0" y="0"/>
                  </a:moveTo>
                  <a:lnTo>
                    <a:pt x="1985010" y="0"/>
                  </a:lnTo>
                </a:path>
              </a:pathLst>
            </a:custGeom>
            <a:ln w="2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83657" y="5506211"/>
              <a:ext cx="139700" cy="138430"/>
            </a:xfrm>
            <a:custGeom>
              <a:avLst/>
              <a:gdLst/>
              <a:ahLst/>
              <a:cxnLst/>
              <a:rect l="l" t="t" r="r" b="b"/>
              <a:pathLst>
                <a:path w="139700" h="138429">
                  <a:moveTo>
                    <a:pt x="0" y="0"/>
                  </a:moveTo>
                  <a:lnTo>
                    <a:pt x="0" y="137922"/>
                  </a:lnTo>
                  <a:lnTo>
                    <a:pt x="139445" y="685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4472" y="4585715"/>
              <a:ext cx="0" cy="1104900"/>
            </a:xfrm>
            <a:custGeom>
              <a:avLst/>
              <a:gdLst/>
              <a:ahLst/>
              <a:cxnLst/>
              <a:rect l="l" t="t" r="r" b="b"/>
              <a:pathLst>
                <a:path h="1104900">
                  <a:moveTo>
                    <a:pt x="0" y="1104900"/>
                  </a:moveTo>
                  <a:lnTo>
                    <a:pt x="0" y="0"/>
                  </a:lnTo>
                </a:path>
              </a:pathLst>
            </a:custGeom>
            <a:ln w="2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45892" y="4449317"/>
              <a:ext cx="139065" cy="138430"/>
            </a:xfrm>
            <a:custGeom>
              <a:avLst/>
              <a:gdLst/>
              <a:ahLst/>
              <a:cxnLst/>
              <a:rect l="l" t="t" r="r" b="b"/>
              <a:pathLst>
                <a:path w="139064" h="138429">
                  <a:moveTo>
                    <a:pt x="69341" y="0"/>
                  </a:moveTo>
                  <a:lnTo>
                    <a:pt x="0" y="137922"/>
                  </a:lnTo>
                  <a:lnTo>
                    <a:pt x="138683" y="137922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73780" y="4758689"/>
              <a:ext cx="1333500" cy="816610"/>
            </a:xfrm>
            <a:custGeom>
              <a:avLst/>
              <a:gdLst/>
              <a:ahLst/>
              <a:cxnLst/>
              <a:rect l="l" t="t" r="r" b="b"/>
              <a:pathLst>
                <a:path w="1333500" h="816610">
                  <a:moveTo>
                    <a:pt x="14478" y="0"/>
                  </a:moveTo>
                  <a:lnTo>
                    <a:pt x="14478" y="505206"/>
                  </a:lnTo>
                </a:path>
                <a:path w="1333500" h="816610">
                  <a:moveTo>
                    <a:pt x="0" y="816101"/>
                  </a:moveTo>
                  <a:lnTo>
                    <a:pt x="1333500" y="816101"/>
                  </a:lnTo>
                </a:path>
                <a:path w="1333500" h="816610">
                  <a:moveTo>
                    <a:pt x="14478" y="505206"/>
                  </a:moveTo>
                  <a:lnTo>
                    <a:pt x="1190244" y="505206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14472" y="5253989"/>
              <a:ext cx="574040" cy="0"/>
            </a:xfrm>
            <a:custGeom>
              <a:avLst/>
              <a:gdLst/>
              <a:ahLst/>
              <a:cxnLst/>
              <a:rect l="l" t="t" r="r" b="b"/>
              <a:pathLst>
                <a:path w="574039">
                  <a:moveTo>
                    <a:pt x="573786" y="0"/>
                  </a:moveTo>
                  <a:lnTo>
                    <a:pt x="0" y="0"/>
                  </a:lnTo>
                </a:path>
              </a:pathLst>
            </a:custGeom>
            <a:ln w="8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88258" y="5582411"/>
              <a:ext cx="0" cy="272415"/>
            </a:xfrm>
            <a:custGeom>
              <a:avLst/>
              <a:gdLst/>
              <a:ahLst/>
              <a:cxnLst/>
              <a:rect l="l" t="t" r="r" b="b"/>
              <a:pathLst>
                <a:path h="272414">
                  <a:moveTo>
                    <a:pt x="0" y="0"/>
                  </a:moveTo>
                  <a:lnTo>
                    <a:pt x="0" y="272034"/>
                  </a:lnTo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0688" y="407035"/>
            <a:ext cx="971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21835" y="1117853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75941" y="921405"/>
            <a:ext cx="2159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50" i="1" dirty="0">
                <a:latin typeface="Times New Roman"/>
                <a:cs typeface="Times New Roman"/>
              </a:rPr>
              <a:t>f</a:t>
            </a:r>
            <a:r>
              <a:rPr sz="650" i="1" spc="250" dirty="0">
                <a:latin typeface="Times New Roman"/>
                <a:cs typeface="Times New Roman"/>
              </a:rPr>
              <a:t> </a:t>
            </a:r>
            <a:r>
              <a:rPr sz="1650" spc="15" baseline="-25252" dirty="0">
                <a:latin typeface="Symbol"/>
                <a:cs typeface="Symbol"/>
              </a:rPr>
              <a:t></a:t>
            </a:r>
            <a:endParaRPr sz="1650" baseline="-25252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5206" y="987690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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5206" y="895478"/>
            <a:ext cx="16192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650" i="1" spc="7" baseline="5050" dirty="0">
                <a:latin typeface="Times New Roman"/>
                <a:cs typeface="Times New Roman"/>
              </a:rPr>
              <a:t>I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4316" y="997610"/>
            <a:ext cx="1898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0507" y="798721"/>
            <a:ext cx="18796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baseline="-37878" dirty="0">
                <a:latin typeface="Symbol"/>
                <a:cs typeface="Symbol"/>
              </a:rPr>
              <a:t></a:t>
            </a:r>
            <a:r>
              <a:rPr sz="700" i="1" dirty="0">
                <a:latin typeface="Symbol"/>
                <a:cs typeface="Symbol"/>
              </a:rPr>
              <a:t></a:t>
            </a:r>
            <a:endParaRPr sz="7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67679" y="695786"/>
            <a:ext cx="118046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619760" algn="l"/>
                <a:tab pos="956944" algn="l"/>
              </a:tabLst>
            </a:pPr>
            <a:r>
              <a:rPr sz="1100" i="1" spc="45" dirty="0">
                <a:latin typeface="Times New Roman"/>
                <a:cs typeface="Times New Roman"/>
              </a:rPr>
              <a:t>t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800" i="1" u="sng" spc="-30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i="1" u="sng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i="1" u="sng" spc="-60" baseline="3240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</a:t>
            </a:r>
            <a:r>
              <a:rPr sz="1800" u="sng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-135" baseline="32407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k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7142" y="724754"/>
            <a:ext cx="2768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(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87624" y="3824584"/>
            <a:ext cx="7366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96275" y="3787242"/>
            <a:ext cx="8064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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6275" y="3650078"/>
            <a:ext cx="8064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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29883" y="3787228"/>
            <a:ext cx="8064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9253" y="1149232"/>
            <a:ext cx="5854700" cy="22866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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25" baseline="15151" dirty="0">
                <a:latin typeface="Times New Roman"/>
                <a:cs typeface="Times New Roman"/>
              </a:rPr>
              <a:t> </a:t>
            </a:r>
            <a:r>
              <a:rPr sz="975" i="1" baseline="4273" dirty="0">
                <a:latin typeface="Times New Roman"/>
                <a:cs typeface="Times New Roman"/>
              </a:rPr>
              <a:t>S  </a:t>
            </a:r>
            <a:r>
              <a:rPr sz="975" i="1" spc="-112" baseline="427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</a:t>
            </a:r>
            <a:endParaRPr sz="1100">
              <a:latin typeface="Symbol"/>
              <a:cs typeface="Symbol"/>
            </a:endParaRPr>
          </a:p>
          <a:p>
            <a:pPr marL="207645">
              <a:lnSpc>
                <a:spcPts val="1540"/>
              </a:lnSpc>
              <a:spcBef>
                <a:spcPts val="35"/>
              </a:spcBef>
            </a:pPr>
            <a:r>
              <a:rPr sz="1300" spc="5" dirty="0">
                <a:latin typeface="Arial"/>
                <a:cs typeface="Arial"/>
              </a:rPr>
              <a:t>Donde:</a:t>
            </a:r>
            <a:endParaRPr sz="1300">
              <a:latin typeface="Arial"/>
              <a:cs typeface="Arial"/>
            </a:endParaRPr>
          </a:p>
          <a:p>
            <a:pPr marL="207645">
              <a:lnSpc>
                <a:spcPts val="1520"/>
              </a:lnSpc>
              <a:tabLst>
                <a:tab pos="394335" algn="l"/>
              </a:tabLst>
            </a:pPr>
            <a:r>
              <a:rPr sz="1300" i="1" dirty="0">
                <a:latin typeface="Times New Roman"/>
                <a:cs typeface="Times New Roman"/>
              </a:rPr>
              <a:t>t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de operación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segundos</a:t>
            </a:r>
            <a:endParaRPr sz="1300">
              <a:latin typeface="Arial"/>
              <a:cs typeface="Arial"/>
            </a:endParaRPr>
          </a:p>
          <a:p>
            <a:pPr marL="207645">
              <a:lnSpc>
                <a:spcPts val="1520"/>
              </a:lnSpc>
            </a:pPr>
            <a:r>
              <a:rPr sz="1300" i="1" spc="5" dirty="0">
                <a:latin typeface="Times New Roman"/>
                <a:cs typeface="Times New Roman"/>
              </a:rPr>
              <a:t>k</a:t>
            </a:r>
            <a:r>
              <a:rPr sz="1300" i="1" spc="8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 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multiplicador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dial</a:t>
            </a:r>
            <a:endParaRPr sz="1300">
              <a:latin typeface="Arial"/>
              <a:cs typeface="Arial"/>
            </a:endParaRPr>
          </a:p>
          <a:p>
            <a:pPr marL="207645">
              <a:lnSpc>
                <a:spcPts val="1525"/>
              </a:lnSpc>
              <a:tabLst>
                <a:tab pos="450215" algn="l"/>
              </a:tabLst>
            </a:pPr>
            <a:r>
              <a:rPr sz="1300" i="1" dirty="0">
                <a:latin typeface="Times New Roman"/>
                <a:cs typeface="Times New Roman"/>
              </a:rPr>
              <a:t>If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endParaRPr sz="1300">
              <a:latin typeface="Arial"/>
              <a:cs typeface="Arial"/>
            </a:endParaRPr>
          </a:p>
          <a:p>
            <a:pPr marL="207645">
              <a:lnSpc>
                <a:spcPts val="1540"/>
              </a:lnSpc>
            </a:pPr>
            <a:r>
              <a:rPr sz="1300" i="1" dirty="0">
                <a:latin typeface="Times New Roman"/>
                <a:cs typeface="Times New Roman"/>
              </a:rPr>
              <a:t>I</a:t>
            </a:r>
            <a:r>
              <a:rPr sz="1275" i="1" baseline="-13071" dirty="0">
                <a:latin typeface="Times New Roman"/>
                <a:cs typeface="Times New Roman"/>
              </a:rPr>
              <a:t>S</a:t>
            </a:r>
            <a:r>
              <a:rPr sz="1275" i="1" spc="60" baseline="-1307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 de la corriente de arranque o pick-up</a:t>
            </a:r>
            <a:endParaRPr sz="1300">
              <a:latin typeface="Arial"/>
              <a:cs typeface="Arial"/>
            </a:endParaRPr>
          </a:p>
          <a:p>
            <a:pPr marL="207645">
              <a:lnSpc>
                <a:spcPct val="100000"/>
              </a:lnSpc>
              <a:spcBef>
                <a:spcPts val="50"/>
              </a:spcBef>
            </a:pPr>
            <a:r>
              <a:rPr sz="1300" spc="5" dirty="0">
                <a:latin typeface="Symbol"/>
                <a:cs typeface="Symbol"/>
              </a:rPr>
              <a:t>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</a:t>
            </a:r>
            <a:r>
              <a:rPr sz="1300" spc="2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constantes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38100" marR="30480">
              <a:lnSpc>
                <a:spcPts val="1510"/>
              </a:lnSpc>
              <a:tabLst>
                <a:tab pos="951865" algn="l"/>
              </a:tabLst>
            </a:pP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las	</a:t>
            </a:r>
            <a:r>
              <a:rPr sz="1300" spc="5" dirty="0">
                <a:latin typeface="Arial"/>
                <a:cs typeface="Arial"/>
              </a:rPr>
              <a:t>normas</a:t>
            </a:r>
            <a:r>
              <a:rPr sz="1300" spc="2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ANSI/IEEE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2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2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siguiente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expresión:</a:t>
            </a:r>
            <a:endParaRPr sz="1300">
              <a:latin typeface="Arial"/>
              <a:cs typeface="Arial"/>
            </a:endParaRPr>
          </a:p>
          <a:p>
            <a:pPr marL="2973070">
              <a:lnSpc>
                <a:spcPts val="1205"/>
              </a:lnSpc>
              <a:spcBef>
                <a:spcPts val="165"/>
              </a:spcBef>
              <a:tabLst>
                <a:tab pos="3839210" algn="l"/>
              </a:tabLst>
            </a:pPr>
            <a:r>
              <a:rPr sz="1100" spc="10" dirty="0">
                <a:latin typeface="Symbol"/>
                <a:cs typeface="Symbol"/>
              </a:rPr>
              <a:t>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</a:t>
            </a:r>
            <a:endParaRPr sz="1100">
              <a:latin typeface="Symbol"/>
              <a:cs typeface="Symbol"/>
            </a:endParaRPr>
          </a:p>
          <a:p>
            <a:pPr marL="2973070">
              <a:lnSpc>
                <a:spcPts val="1205"/>
              </a:lnSpc>
              <a:tabLst>
                <a:tab pos="3839210" algn="l"/>
              </a:tabLst>
            </a:pPr>
            <a:r>
              <a:rPr sz="1100" spc="10" dirty="0">
                <a:latin typeface="Symbol"/>
                <a:cs typeface="Symbol"/>
              </a:rPr>
              <a:t>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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04483" y="3636369"/>
            <a:ext cx="44767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50" spc="75" baseline="-5050" dirty="0">
                <a:latin typeface="Symbol"/>
                <a:cs typeface="Symbol"/>
              </a:rPr>
              <a:t></a:t>
            </a:r>
            <a:r>
              <a:rPr sz="1650" spc="75" baseline="-25252" dirty="0">
                <a:latin typeface="Symbol"/>
                <a:cs typeface="Symbol"/>
              </a:rPr>
              <a:t></a:t>
            </a:r>
            <a:r>
              <a:rPr sz="110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2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650" i="1" spc="100" dirty="0">
                <a:latin typeface="Times New Roman"/>
                <a:cs typeface="Times New Roman"/>
              </a:rPr>
              <a:t> </a:t>
            </a:r>
            <a:r>
              <a:rPr sz="1650" spc="15" baseline="-25252" dirty="0">
                <a:latin typeface="Symbol"/>
                <a:cs typeface="Symbol"/>
              </a:rPr>
              <a:t></a:t>
            </a:r>
            <a:endParaRPr sz="1650" baseline="-25252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04483" y="3876367"/>
            <a:ext cx="1010919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904240" algn="l"/>
              </a:tabLst>
            </a:pPr>
            <a:r>
              <a:rPr sz="1100" spc="50" dirty="0">
                <a:latin typeface="Symbol"/>
                <a:cs typeface="Symbol"/>
              </a:rPr>
              <a:t></a:t>
            </a:r>
            <a:r>
              <a:rPr sz="1650" spc="75" baseline="5050" dirty="0">
                <a:latin typeface="Symbol"/>
                <a:cs typeface="Symbol"/>
              </a:rPr>
              <a:t></a:t>
            </a:r>
            <a:r>
              <a:rPr sz="1650" spc="75" baseline="5050" dirty="0">
                <a:latin typeface="Times New Roman"/>
                <a:cs typeface="Times New Roman"/>
              </a:rPr>
              <a:t> </a:t>
            </a:r>
            <a:r>
              <a:rPr sz="1650" spc="284" baseline="5050" dirty="0">
                <a:latin typeface="Times New Roman"/>
                <a:cs typeface="Times New Roman"/>
              </a:rPr>
              <a:t> </a:t>
            </a:r>
            <a:r>
              <a:rPr sz="975" i="1" baseline="8547" dirty="0">
                <a:latin typeface="Times New Roman"/>
                <a:cs typeface="Times New Roman"/>
              </a:rPr>
              <a:t>S</a:t>
            </a:r>
            <a:r>
              <a:rPr sz="975" i="1" spc="382" baseline="8547" dirty="0">
                <a:latin typeface="Times New Roman"/>
                <a:cs typeface="Times New Roman"/>
              </a:rPr>
              <a:t> </a:t>
            </a:r>
            <a:r>
              <a:rPr sz="1650" spc="15" baseline="5050" dirty="0">
                <a:latin typeface="Symbol"/>
                <a:cs typeface="Symbol"/>
              </a:rPr>
              <a:t></a:t>
            </a:r>
            <a:r>
              <a:rPr sz="1650" spc="15" baseline="505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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04483" y="3611173"/>
            <a:ext cx="27813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50" spc="75" baseline="40404" dirty="0">
                <a:latin typeface="Symbol"/>
                <a:cs typeface="Symbol"/>
              </a:rPr>
              <a:t></a:t>
            </a:r>
            <a:r>
              <a:rPr sz="1100" spc="50" dirty="0">
                <a:latin typeface="Symbol"/>
                <a:cs typeface="Symbol"/>
              </a:rPr>
              <a:t>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650" i="1" spc="7" baseline="5050" dirty="0">
                <a:latin typeface="Times New Roman"/>
                <a:cs typeface="Times New Roman"/>
              </a:rPr>
              <a:t>I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7673" y="3409993"/>
            <a:ext cx="151765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80085" algn="l"/>
                <a:tab pos="1016635" algn="l"/>
              </a:tabLst>
            </a:pPr>
            <a:r>
              <a:rPr sz="1100" i="1" spc="45" dirty="0">
                <a:latin typeface="Times New Roman"/>
                <a:cs typeface="Times New Roman"/>
              </a:rPr>
              <a:t>t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650" spc="75" baseline="35353" dirty="0">
                <a:latin typeface="Symbol"/>
                <a:cs typeface="Symbol"/>
              </a:rPr>
              <a:t></a:t>
            </a:r>
            <a:r>
              <a:rPr sz="1800" i="1" u="sng" spc="-30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i="1" u="sng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i="1" u="sng" spc="-60" baseline="3240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</a:t>
            </a:r>
            <a:r>
              <a:rPr sz="1800" u="sng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-60" baseline="32407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Symbol"/>
                <a:cs typeface="Symbol"/>
              </a:rPr>
              <a:t>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Symbol"/>
                <a:cs typeface="Symbol"/>
              </a:rPr>
              <a:t></a:t>
            </a:r>
            <a:r>
              <a:rPr sz="1650" spc="-112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k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08028" y="3513689"/>
            <a:ext cx="69469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600710" algn="l"/>
              </a:tabLst>
            </a:pPr>
            <a:r>
              <a:rPr sz="1650" spc="7" baseline="-37878" dirty="0">
                <a:latin typeface="Symbol"/>
                <a:cs typeface="Symbol"/>
              </a:rPr>
              <a:t></a:t>
            </a:r>
            <a:r>
              <a:rPr sz="700" i="1" spc="5" dirty="0">
                <a:latin typeface="Symbol"/>
                <a:cs typeface="Symbol"/>
              </a:rPr>
              <a:t></a:t>
            </a:r>
            <a:r>
              <a:rPr sz="700" spc="5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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14525" y="3712544"/>
            <a:ext cx="18986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26761" y="3440522"/>
            <a:ext cx="2768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(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2)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9182" y="4049364"/>
            <a:ext cx="5341620" cy="12033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ts val="154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Donde: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20"/>
              </a:lnSpc>
              <a:tabLst>
                <a:tab pos="224154" algn="l"/>
              </a:tabLst>
            </a:pPr>
            <a:r>
              <a:rPr sz="1300" i="1" dirty="0">
                <a:latin typeface="Times New Roman"/>
                <a:cs typeface="Times New Roman"/>
              </a:rPr>
              <a:t>t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de operación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segundos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20"/>
              </a:lnSpc>
            </a:pPr>
            <a:r>
              <a:rPr sz="1300" i="1" spc="5" dirty="0">
                <a:latin typeface="Times New Roman"/>
                <a:cs typeface="Times New Roman"/>
              </a:rPr>
              <a:t>k </a:t>
            </a:r>
            <a:r>
              <a:rPr sz="1300" i="1" spc="7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 del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multiplicador de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(también llamado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DIAL)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25"/>
              </a:lnSpc>
              <a:tabLst>
                <a:tab pos="280670" algn="l"/>
              </a:tabLst>
            </a:pPr>
            <a:r>
              <a:rPr sz="1300" i="1" dirty="0">
                <a:latin typeface="Times New Roman"/>
                <a:cs typeface="Times New Roman"/>
              </a:rPr>
              <a:t>If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40"/>
              </a:lnSpc>
            </a:pPr>
            <a:r>
              <a:rPr sz="1300" i="1" spc="-5" dirty="0">
                <a:latin typeface="Times New Roman"/>
                <a:cs typeface="Times New Roman"/>
              </a:rPr>
              <a:t>I</a:t>
            </a:r>
            <a:r>
              <a:rPr sz="1275" i="1" spc="-7" baseline="-13071" dirty="0">
                <a:latin typeface="Times New Roman"/>
                <a:cs typeface="Times New Roman"/>
              </a:rPr>
              <a:t>S</a:t>
            </a:r>
            <a:r>
              <a:rPr sz="1275" i="1" spc="75" baseline="-1307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 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pick-up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(también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llamado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TAP)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1300" dirty="0">
                <a:latin typeface="Symbol"/>
                <a:cs typeface="Symbol"/>
              </a:rPr>
              <a:t></a:t>
            </a:r>
            <a:r>
              <a:rPr sz="1300" dirty="0">
                <a:latin typeface="Arial"/>
                <a:cs typeface="Arial"/>
              </a:rPr>
              <a:t>,</a:t>
            </a:r>
            <a:r>
              <a:rPr sz="1300" spc="360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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360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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constantes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0727" y="407013"/>
            <a:ext cx="9715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5389" y="677416"/>
            <a:ext cx="5333238" cy="55321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7423" y="6186013"/>
            <a:ext cx="5707380" cy="13938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 Curvas características tiempo-corriente </a:t>
            </a:r>
            <a:r>
              <a:rPr sz="1300" spc="10" dirty="0">
                <a:latin typeface="Arial"/>
                <a:cs typeface="Arial"/>
              </a:rPr>
              <a:t>según</a:t>
            </a:r>
            <a:r>
              <a:rPr sz="1300" spc="5" dirty="0">
                <a:latin typeface="Arial"/>
                <a:cs typeface="Arial"/>
              </a:rPr>
              <a:t> norma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IEC 255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12065" marR="5080" algn="ctr">
              <a:lnSpc>
                <a:spcPts val="152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Aclaración</a:t>
            </a:r>
            <a:r>
              <a:rPr sz="1300" spc="5" dirty="0">
                <a:latin typeface="Arial"/>
                <a:cs typeface="Arial"/>
              </a:rPr>
              <a:t>: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</a:t>
            </a:r>
            <a:r>
              <a:rPr sz="1300" i="1" spc="5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Ip</a:t>
            </a:r>
            <a:r>
              <a:rPr sz="1300" i="1" spc="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ecuaciones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mostradas 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 corresponden a la corriente </a:t>
            </a:r>
            <a:r>
              <a:rPr sz="1300" i="1" spc="5" dirty="0">
                <a:latin typeface="Times New Roman"/>
                <a:cs typeface="Times New Roman"/>
              </a:rPr>
              <a:t>If</a:t>
            </a:r>
            <a:r>
              <a:rPr sz="1300" i="1" spc="4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 a la corriente </a:t>
            </a:r>
            <a:r>
              <a:rPr sz="1300" i="1" spc="5" dirty="0">
                <a:latin typeface="Times New Roman"/>
                <a:cs typeface="Times New Roman"/>
              </a:rPr>
              <a:t>Is</a:t>
            </a:r>
            <a:r>
              <a:rPr sz="1300" i="1" spc="4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de la ec.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respectivamente.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15240" algn="ctr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Tabla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Constantes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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</a:t>
            </a:r>
            <a:r>
              <a:rPr sz="1300" spc="5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curvas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t</a:t>
            </a:r>
            <a:r>
              <a:rPr sz="1300" i="1" spc="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f(If/Is)</a:t>
            </a:r>
            <a:r>
              <a:rPr sz="1300" i="1" spc="3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norma IEC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255</a:t>
            </a:r>
            <a:endParaRPr sz="13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382267" y="7569707"/>
          <a:ext cx="5001258" cy="1002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8180"/>
                <a:gridCol w="1619884"/>
                <a:gridCol w="1433194"/>
              </a:tblGrid>
              <a:tr h="210185">
                <a:tc>
                  <a:txBody>
                    <a:bodyPr/>
                    <a:lstStyle/>
                    <a:p>
                      <a:pPr marL="5715" algn="ctr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relé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15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Symbol"/>
                          <a:cs typeface="Symbol"/>
                        </a:rPr>
                        <a:t></a:t>
                      </a:r>
                      <a:endParaRPr sz="1300">
                        <a:latin typeface="Symbol"/>
                        <a:cs typeface="Symbol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15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Symbol"/>
                          <a:cs typeface="Symbol"/>
                        </a:rPr>
                        <a:t></a:t>
                      </a:r>
                      <a:endParaRPr sz="1300">
                        <a:latin typeface="Symbol"/>
                        <a:cs typeface="Symbol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marL="5080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0.14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Muy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13.50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444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Extremadamente</a:t>
                      </a:r>
                      <a:r>
                        <a:rPr sz="13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80.00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571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Larga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120.00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9725" y="407013"/>
            <a:ext cx="5668645" cy="8705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6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589530" marR="112395" indent="-2577465">
              <a:lnSpc>
                <a:spcPts val="1520"/>
              </a:lnSpc>
              <a:spcBef>
                <a:spcPts val="919"/>
              </a:spcBef>
            </a:pPr>
            <a:r>
              <a:rPr sz="1300" spc="5" dirty="0">
                <a:latin typeface="Arial"/>
                <a:cs typeface="Arial"/>
              </a:rPr>
              <a:t>Tabla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Constantes </a:t>
            </a:r>
            <a:r>
              <a:rPr sz="1300" spc="5" dirty="0">
                <a:latin typeface="Symbol"/>
                <a:cs typeface="Symbol"/>
              </a:rPr>
              <a:t></a:t>
            </a:r>
            <a:r>
              <a:rPr sz="1300" spc="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,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</a:t>
            </a:r>
            <a:r>
              <a:rPr sz="1300" spc="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Symbol"/>
                <a:cs typeface="Symbol"/>
              </a:rPr>
              <a:t>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de las curvas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t=f(If/Is)</a:t>
            </a:r>
            <a:r>
              <a:rPr sz="1300" i="1" spc="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norma ANSI-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IEEE</a:t>
            </a:r>
            <a:endParaRPr sz="13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20546" y="1266444"/>
          <a:ext cx="5125718" cy="1597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8180"/>
                <a:gridCol w="1026794"/>
                <a:gridCol w="1104264"/>
                <a:gridCol w="1046480"/>
              </a:tblGrid>
              <a:tr h="211454">
                <a:tc>
                  <a:txBody>
                    <a:bodyPr/>
                    <a:lstStyle/>
                    <a:p>
                      <a:pPr marL="5715" algn="ctr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relé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25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Symbol"/>
                          <a:cs typeface="Symbol"/>
                        </a:rPr>
                        <a:t></a:t>
                      </a:r>
                      <a:endParaRPr sz="1300">
                        <a:latin typeface="Symbol"/>
                        <a:cs typeface="Symbol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525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Symbol"/>
                          <a:cs typeface="Symbol"/>
                        </a:rPr>
                        <a:t></a:t>
                      </a:r>
                      <a:endParaRPr sz="1300">
                        <a:latin typeface="Symbol"/>
                        <a:cs typeface="Symbol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25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Symbol"/>
                          <a:cs typeface="Symbol"/>
                        </a:rPr>
                        <a:t></a:t>
                      </a:r>
                      <a:endParaRPr sz="1300">
                        <a:latin typeface="Symbol"/>
                        <a:cs typeface="Symbol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marL="5080" algn="ctr">
                        <a:lnSpc>
                          <a:spcPts val="145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5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2.0938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5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8.9341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5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0.17966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corta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1.2969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0.2663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0.03393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larga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1.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5.6143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2.18592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marL="4445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Moderadamente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0.0103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6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0.0228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444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Muy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3.922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0.0982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444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Extremadamente</a:t>
                      </a:r>
                      <a:r>
                        <a:rPr sz="13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inverso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2.00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5.64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0.02434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381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Inversa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Definida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1.5625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0.4797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65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0.21359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94630" y="3234019"/>
            <a:ext cx="5789295" cy="2546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7200"/>
              </a:lnSpc>
              <a:spcBef>
                <a:spcPts val="155"/>
              </a:spcBef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</a:t>
            </a:r>
            <a:r>
              <a:rPr sz="1300" i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300" spc="5" dirty="0">
                <a:latin typeface="Arial"/>
                <a:cs typeface="Arial"/>
              </a:rPr>
              <a:t>: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Suponer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radial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donde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hay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instalado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10" dirty="0">
                <a:latin typeface="Arial"/>
                <a:cs typeface="Arial"/>
              </a:rPr>
              <a:t> 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cuyo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pick-up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actuación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 es </a:t>
            </a:r>
            <a:r>
              <a:rPr sz="1300" i="1" spc="5" dirty="0">
                <a:latin typeface="Times New Roman"/>
                <a:cs typeface="Times New Roman"/>
              </a:rPr>
              <a:t>Is </a:t>
            </a:r>
            <a:r>
              <a:rPr sz="1300" spc="5" dirty="0">
                <a:latin typeface="Arial"/>
                <a:cs typeface="Arial"/>
              </a:rPr>
              <a:t>= 300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(TAP) y </a:t>
            </a:r>
            <a:r>
              <a:rPr sz="1300" spc="10" dirty="0">
                <a:latin typeface="Arial"/>
                <a:cs typeface="Arial"/>
              </a:rPr>
              <a:t>se </a:t>
            </a:r>
            <a:r>
              <a:rPr sz="1300" spc="5" dirty="0">
                <a:latin typeface="Arial"/>
                <a:cs typeface="Arial"/>
              </a:rPr>
              <a:t>produce una falla aguas abajo del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mismo, la cual da lugar a una corriente de </a:t>
            </a:r>
            <a:r>
              <a:rPr sz="1300" i="1" dirty="0">
                <a:latin typeface="Arial"/>
                <a:cs typeface="Arial"/>
              </a:rPr>
              <a:t>If </a:t>
            </a:r>
            <a:r>
              <a:rPr sz="1300" spc="5" dirty="0">
                <a:latin typeface="Arial"/>
                <a:cs typeface="Arial"/>
              </a:rPr>
              <a:t>= 650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que pasa por el relé;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calcular el tiempo de actuación del relé suponiendo una característica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actuación “Muy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Inversa” según norma IEC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 del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DIAL = 0.25.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Solución</a:t>
            </a:r>
            <a:r>
              <a:rPr sz="1300" spc="5" dirty="0">
                <a:latin typeface="Arial"/>
                <a:cs typeface="Arial"/>
              </a:rPr>
              <a:t>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ct val="99100"/>
              </a:lnSpc>
            </a:pPr>
            <a:r>
              <a:rPr sz="1300" spc="5" dirty="0">
                <a:latin typeface="Arial"/>
                <a:cs typeface="Arial"/>
              </a:rPr>
              <a:t>Las constantes para la curva muy inversa según norma  IEC 255 (tabla 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1)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son </a:t>
            </a:r>
            <a:r>
              <a:rPr sz="1300" spc="5" dirty="0">
                <a:latin typeface="Symbol"/>
                <a:cs typeface="Symbol"/>
              </a:rPr>
              <a:t>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=1. y </a:t>
            </a:r>
            <a:r>
              <a:rPr sz="1300" spc="5" dirty="0">
                <a:latin typeface="Symbol"/>
                <a:cs typeface="Symbol"/>
              </a:rPr>
              <a:t></a:t>
            </a:r>
            <a:r>
              <a:rPr sz="1300" spc="5" dirty="0">
                <a:latin typeface="Arial"/>
                <a:cs typeface="Arial"/>
              </a:rPr>
              <a:t>=13.5; por otro lado </a:t>
            </a:r>
            <a:r>
              <a:rPr sz="1300" i="1" spc="5" dirty="0">
                <a:latin typeface="Times New Roman"/>
                <a:cs typeface="Times New Roman"/>
              </a:rPr>
              <a:t>k =DIAL </a:t>
            </a:r>
            <a:r>
              <a:rPr sz="1300" spc="5" dirty="0">
                <a:latin typeface="Arial"/>
                <a:cs typeface="Arial"/>
              </a:rPr>
              <a:t>= 0.25; luego la relación </a:t>
            </a:r>
            <a:r>
              <a:rPr sz="1300" i="1" spc="5" dirty="0">
                <a:latin typeface="Times New Roman"/>
                <a:cs typeface="Times New Roman"/>
              </a:rPr>
              <a:t>If/Ip </a:t>
            </a:r>
            <a:r>
              <a:rPr sz="1300" spc="5" dirty="0">
                <a:latin typeface="Arial"/>
                <a:cs typeface="Arial"/>
              </a:rPr>
              <a:t>=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650/300 = 2.166; luego reemplazando en la ec.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1, el tiempo de actuación del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será: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6058" y="5981781"/>
            <a:ext cx="39878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spc="5" dirty="0">
                <a:latin typeface="Times New Roman"/>
                <a:cs typeface="Times New Roman"/>
              </a:rPr>
              <a:t>t</a:t>
            </a:r>
            <a:r>
              <a:rPr sz="1100" i="1" spc="-35" dirty="0">
                <a:latin typeface="Times New Roman"/>
                <a:cs typeface="Times New Roman"/>
              </a:rPr>
              <a:t>A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71038" y="6403847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>
                <a:moveTo>
                  <a:pt x="0" y="0"/>
                </a:moveTo>
                <a:lnTo>
                  <a:pt x="16078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91789" y="6154673"/>
            <a:ext cx="577215" cy="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83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90594" y="6154673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5">
                <a:moveTo>
                  <a:pt x="0" y="0"/>
                </a:moveTo>
                <a:lnTo>
                  <a:pt x="3215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971812" y="6146397"/>
            <a:ext cx="34798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10" dirty="0">
                <a:latin typeface="Times New Roman"/>
                <a:cs typeface="Times New Roman"/>
              </a:rPr>
              <a:t>166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37620" y="5943698"/>
            <a:ext cx="27622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7191" y="5981781"/>
            <a:ext cx="1939289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25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Times New Roman"/>
                <a:cs typeface="Times New Roman"/>
              </a:rPr>
              <a:t>13</a:t>
            </a:r>
            <a:r>
              <a:rPr sz="1650" baseline="35353" dirty="0">
                <a:latin typeface="Times New Roman"/>
                <a:cs typeface="Times New Roman"/>
              </a:rPr>
              <a:t>.</a:t>
            </a:r>
            <a:r>
              <a:rPr sz="1650" spc="15" baseline="35353" dirty="0">
                <a:latin typeface="Times New Roman"/>
                <a:cs typeface="Times New Roman"/>
              </a:rPr>
              <a:t>5</a:t>
            </a:r>
            <a:r>
              <a:rPr sz="1650" baseline="35353" dirty="0">
                <a:latin typeface="Times New Roman"/>
                <a:cs typeface="Times New Roman"/>
              </a:rPr>
              <a:t> </a:t>
            </a:r>
            <a:r>
              <a:rPr sz="1650" spc="-44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25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2.</a:t>
            </a:r>
            <a:r>
              <a:rPr sz="1100" spc="10" dirty="0">
                <a:latin typeface="Times New Roman"/>
                <a:cs typeface="Times New Roman"/>
              </a:rPr>
              <a:t>89</a:t>
            </a:r>
            <a:r>
              <a:rPr sz="1100" spc="-20" dirty="0">
                <a:latin typeface="Times New Roman"/>
                <a:cs typeface="Times New Roman"/>
              </a:rPr>
              <a:t>4</a:t>
            </a:r>
            <a:r>
              <a:rPr sz="1550" spc="-19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8190" y="6283561"/>
            <a:ext cx="18986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5138" y="6207356"/>
            <a:ext cx="21590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650" i="1" dirty="0">
                <a:latin typeface="Times New Roman"/>
                <a:cs typeface="Times New Roman"/>
              </a:rPr>
              <a:t>f</a:t>
            </a:r>
            <a:r>
              <a:rPr sz="650" i="1" spc="250" dirty="0">
                <a:latin typeface="Times New Roman"/>
                <a:cs typeface="Times New Roman"/>
              </a:rPr>
              <a:t> </a:t>
            </a:r>
            <a:r>
              <a:rPr sz="1650" spc="15" baseline="-25252" dirty="0">
                <a:latin typeface="Symbol"/>
                <a:cs typeface="Symbol"/>
              </a:rPr>
              <a:t></a:t>
            </a:r>
            <a:endParaRPr sz="1650" baseline="-25252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09728" y="6084677"/>
            <a:ext cx="19558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50" spc="7" baseline="-37878" dirty="0">
                <a:latin typeface="Symbol"/>
                <a:cs typeface="Symbol"/>
              </a:rPr>
              <a:t></a:t>
            </a:r>
            <a:r>
              <a:rPr sz="650" spc="5" dirty="0">
                <a:latin typeface="Times New Roman"/>
                <a:cs typeface="Times New Roman"/>
              </a:rPr>
              <a:t>1.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84433" y="6273637"/>
            <a:ext cx="8064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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84433" y="6181430"/>
            <a:ext cx="16129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650" i="1" spc="7" baseline="5050" dirty="0">
                <a:latin typeface="Times New Roman"/>
                <a:cs typeface="Times New Roman"/>
              </a:rPr>
              <a:t>I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6544" y="6435180"/>
            <a:ext cx="5880735" cy="23583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4056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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25" baseline="15151" dirty="0">
                <a:latin typeface="Times New Roman"/>
                <a:cs typeface="Times New Roman"/>
              </a:rPr>
              <a:t> </a:t>
            </a:r>
            <a:r>
              <a:rPr sz="975" i="1" baseline="4273" dirty="0">
                <a:latin typeface="Times New Roman"/>
                <a:cs typeface="Times New Roman"/>
              </a:rPr>
              <a:t>S  </a:t>
            </a:r>
            <a:r>
              <a:rPr sz="975" i="1" spc="-112" baseline="427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</a:t>
            </a:r>
            <a:endParaRPr sz="11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300" b="1" spc="5" dirty="0">
                <a:latin typeface="Arial"/>
                <a:cs typeface="Arial"/>
              </a:rPr>
              <a:t>2.4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AJUSTE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LOS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RELÉS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SOBRECORRIENTE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50800" marR="30480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3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</a:t>
            </a:r>
            <a:r>
              <a:rPr sz="1300" spc="3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implica</a:t>
            </a:r>
            <a:r>
              <a:rPr sz="1300" spc="3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seleccionar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3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3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siguientes parámetros, tanto para la unidad de</a:t>
            </a:r>
            <a:r>
              <a:rPr sz="1300" spc="10" dirty="0">
                <a:latin typeface="Arial"/>
                <a:cs typeface="Arial"/>
              </a:rPr>
              <a:t> fase</a:t>
            </a:r>
            <a:r>
              <a:rPr sz="1300" spc="5" dirty="0">
                <a:latin typeface="Arial"/>
                <a:cs typeface="Arial"/>
              </a:rPr>
              <a:t> como de tierra: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Arial"/>
              <a:cs typeface="Arial"/>
            </a:endParaRPr>
          </a:p>
          <a:p>
            <a:pPr marL="265430" marR="29845" indent="-215265">
              <a:lnSpc>
                <a:spcPts val="1510"/>
              </a:lnSpc>
              <a:buFont typeface="Symbol"/>
              <a:buChar char=""/>
              <a:tabLst>
                <a:tab pos="265430" algn="l"/>
                <a:tab pos="266065" algn="l"/>
                <a:tab pos="4800600" algn="l"/>
              </a:tabLst>
            </a:pPr>
            <a:r>
              <a:rPr sz="1300" spc="5" dirty="0">
                <a:latin typeface="Arial"/>
                <a:cs typeface="Arial"/>
              </a:rPr>
              <a:t>Corrientes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</a:t>
            </a:r>
            <a:r>
              <a:rPr sz="1300" spc="10" dirty="0">
                <a:latin typeface="Arial"/>
                <a:cs typeface="Arial"/>
              </a:rPr>
              <a:t>i</a:t>
            </a:r>
            <a:r>
              <a:rPr sz="1300" spc="5" dirty="0">
                <a:latin typeface="Arial"/>
                <a:cs typeface="Arial"/>
              </a:rPr>
              <a:t>ck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up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</a:t>
            </a:r>
            <a:r>
              <a:rPr sz="1300" spc="10" dirty="0">
                <a:latin typeface="Arial"/>
                <a:cs typeface="Arial"/>
              </a:rPr>
              <a:t>a</a:t>
            </a:r>
            <a:r>
              <a:rPr sz="1300" spc="5" dirty="0">
                <a:latin typeface="Arial"/>
                <a:cs typeface="Arial"/>
              </a:rPr>
              <a:t>des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	</a:t>
            </a:r>
            <a:r>
              <a:rPr sz="1300" spc="5" dirty="0">
                <a:latin typeface="Arial"/>
                <a:cs typeface="Arial"/>
              </a:rPr>
              <a:t>te</a:t>
            </a:r>
            <a:r>
              <a:rPr sz="1300" dirty="0">
                <a:latin typeface="Arial"/>
                <a:cs typeface="Arial"/>
              </a:rPr>
              <a:t>m</a:t>
            </a:r>
            <a:r>
              <a:rPr sz="1300" spc="5" dirty="0">
                <a:latin typeface="Arial"/>
                <a:cs typeface="Arial"/>
              </a:rPr>
              <a:t>porización  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(denominado TAP’s de las unidades 51)</a:t>
            </a:r>
            <a:endParaRPr sz="1300">
              <a:latin typeface="Arial"/>
              <a:cs typeface="Arial"/>
            </a:endParaRPr>
          </a:p>
          <a:p>
            <a:pPr marL="265430" indent="-215265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265430" algn="l"/>
                <a:tab pos="266065" algn="l"/>
              </a:tabLst>
            </a:pPr>
            <a:r>
              <a:rPr sz="1300" spc="5" dirty="0">
                <a:latin typeface="Arial"/>
                <a:cs typeface="Arial"/>
              </a:rPr>
              <a:t>Corriente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 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pick-up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 instantánea.</a:t>
            </a:r>
            <a:endParaRPr sz="1300">
              <a:latin typeface="Arial"/>
              <a:cs typeface="Arial"/>
            </a:endParaRPr>
          </a:p>
          <a:p>
            <a:pPr marL="265430" marR="29845" indent="-215265">
              <a:lnSpc>
                <a:spcPts val="1520"/>
              </a:lnSpc>
              <a:spcBef>
                <a:spcPts val="125"/>
              </a:spcBef>
              <a:buFont typeface="Symbol"/>
              <a:buChar char=""/>
              <a:tabLst>
                <a:tab pos="265430" algn="l"/>
                <a:tab pos="266065" algn="l"/>
              </a:tabLst>
            </a:pP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retardo</a:t>
            </a:r>
            <a:r>
              <a:rPr sz="1300" spc="2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actuación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</a:t>
            </a:r>
            <a:r>
              <a:rPr sz="1300" spc="25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unidades</a:t>
            </a:r>
            <a:r>
              <a:rPr sz="1300" spc="25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5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temporización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(denominados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también DIAL).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15924" y="3156204"/>
            <a:ext cx="5915025" cy="0"/>
          </a:xfrm>
          <a:custGeom>
            <a:avLst/>
            <a:gdLst/>
            <a:ahLst/>
            <a:cxnLst/>
            <a:rect l="l" t="t" r="r" b="b"/>
            <a:pathLst>
              <a:path w="5915025">
                <a:moveTo>
                  <a:pt x="0" y="0"/>
                </a:moveTo>
                <a:lnTo>
                  <a:pt x="5914644" y="0"/>
                </a:lnTo>
              </a:path>
            </a:pathLst>
          </a:custGeom>
          <a:ln w="17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63" y="6694931"/>
            <a:ext cx="5823585" cy="10160"/>
          </a:xfrm>
          <a:custGeom>
            <a:avLst/>
            <a:gdLst/>
            <a:ahLst/>
            <a:cxnLst/>
            <a:rect l="l" t="t" r="r" b="b"/>
            <a:pathLst>
              <a:path w="5823584" h="10159">
                <a:moveTo>
                  <a:pt x="0" y="0"/>
                </a:moveTo>
                <a:lnTo>
                  <a:pt x="5823204" y="9905"/>
                </a:lnTo>
              </a:path>
            </a:pathLst>
          </a:custGeom>
          <a:ln w="17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0727" y="407013"/>
            <a:ext cx="9715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23132" y="7831073"/>
            <a:ext cx="1242060" cy="0"/>
          </a:xfrm>
          <a:custGeom>
            <a:avLst/>
            <a:gdLst/>
            <a:ahLst/>
            <a:cxnLst/>
            <a:rect l="l" t="t" r="r" b="b"/>
            <a:pathLst>
              <a:path w="1242060">
                <a:moveTo>
                  <a:pt x="0" y="0"/>
                </a:moveTo>
                <a:lnTo>
                  <a:pt x="124205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7363" y="8125206"/>
            <a:ext cx="5823585" cy="10795"/>
          </a:xfrm>
          <a:custGeom>
            <a:avLst/>
            <a:gdLst/>
            <a:ahLst/>
            <a:cxnLst/>
            <a:rect l="l" t="t" r="r" b="b"/>
            <a:pathLst>
              <a:path w="5823584" h="10795">
                <a:moveTo>
                  <a:pt x="0" y="0"/>
                </a:moveTo>
                <a:lnTo>
                  <a:pt x="5823204" y="10668"/>
                </a:lnTo>
              </a:path>
            </a:pathLst>
          </a:custGeom>
          <a:ln w="17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93044" y="1039459"/>
            <a:ext cx="6007100" cy="79800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4300" marR="92075" algn="just">
              <a:lnSpc>
                <a:spcPts val="1510"/>
              </a:lnSpc>
              <a:spcBef>
                <a:spcPts val="204"/>
              </a:spcBef>
            </a:pPr>
            <a:r>
              <a:rPr sz="1300" spc="5" dirty="0">
                <a:latin typeface="Arial"/>
                <a:cs typeface="Arial"/>
              </a:rPr>
              <a:t>Para el ajuste de las unidades de fase se utilizan normalmente las corrientes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resultantes de la simulación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fallas trifásicas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y, 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las unidades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tierra,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corrientes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cortocircuito monofásico.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531495" lvl="2" indent="-4178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32130" algn="l"/>
              </a:tabLst>
            </a:pPr>
            <a:r>
              <a:rPr sz="1300" b="1" spc="5" dirty="0">
                <a:latin typeface="Arial"/>
                <a:cs typeface="Arial"/>
              </a:rPr>
              <a:t>AJUSTE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LA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UNIDAD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 TEMPORIZACIÓN</a:t>
            </a:r>
            <a:endParaRPr sz="13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AutoNum type="arabicPeriod"/>
            </a:pPr>
            <a:endParaRPr sz="1350">
              <a:latin typeface="Arial"/>
              <a:cs typeface="Arial"/>
            </a:endParaRPr>
          </a:p>
          <a:p>
            <a:pPr marL="114300" marR="121285" algn="just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Existen dos razones para temporizar o retardar la actuación de un relé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544195" marR="120014" lvl="3" indent="-215900" algn="just">
              <a:lnSpc>
                <a:spcPct val="97100"/>
              </a:lnSpc>
              <a:buFont typeface="Times New Roman"/>
              <a:buChar char="-"/>
              <a:tabLst>
                <a:tab pos="544830" algn="l"/>
              </a:tabLst>
            </a:pPr>
            <a:r>
              <a:rPr sz="1300" spc="5" dirty="0">
                <a:latin typeface="Arial"/>
                <a:cs typeface="Arial"/>
              </a:rPr>
              <a:t>Cuando se producen sobrecargas temporarias o permanentes en el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componente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protegido,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cuales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pueden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toleradas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durante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 será función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 sobrecarga.</a:t>
            </a:r>
            <a:endParaRPr sz="1300">
              <a:latin typeface="Arial"/>
              <a:cs typeface="Arial"/>
            </a:endParaRPr>
          </a:p>
          <a:p>
            <a:pPr marL="544195" marR="121920" lvl="3" indent="-215900" algn="just">
              <a:lnSpc>
                <a:spcPts val="1520"/>
              </a:lnSpc>
              <a:spcBef>
                <a:spcPts val="35"/>
              </a:spcBef>
              <a:buFont typeface="Times New Roman"/>
              <a:buChar char="-"/>
              <a:tabLst>
                <a:tab pos="544830" algn="l"/>
              </a:tabLst>
            </a:pPr>
            <a:r>
              <a:rPr sz="1300" spc="5" dirty="0">
                <a:latin typeface="Arial"/>
                <a:cs typeface="Arial"/>
              </a:rPr>
              <a:t>Cuando, para el resguardo de la selectividad del sistema de protección,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debe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retardarse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asegurar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que,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presencia</a:t>
            </a:r>
            <a:endParaRPr sz="1300">
              <a:latin typeface="Arial"/>
              <a:cs typeface="Arial"/>
            </a:endParaRPr>
          </a:p>
          <a:p>
            <a:pPr marL="544195" marR="123189" algn="just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de una falla en la zona de backup del relé, el mismo no actúe antes que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protección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situada más cerca a la falla.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14300" algn="just">
              <a:lnSpc>
                <a:spcPct val="100000"/>
              </a:lnSpc>
            </a:pPr>
            <a:r>
              <a:rPr sz="1300" b="1" i="1" spc="5" dirty="0">
                <a:latin typeface="Arial"/>
                <a:cs typeface="Arial"/>
              </a:rPr>
              <a:t>Parámetros</a:t>
            </a:r>
            <a:r>
              <a:rPr sz="1300" b="1" i="1" spc="-15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del</a:t>
            </a:r>
            <a:r>
              <a:rPr sz="1300" b="1" i="1" spc="-10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ajuste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114300" marR="106680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Las unidades 51 de tiempo definido y de tiempo inverso pueden ajustarse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mediante la selección de dos parámetros: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TAP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 el DIAL.</a:t>
            </a:r>
            <a:endParaRPr sz="13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1170"/>
              </a:spcBef>
            </a:pPr>
            <a:r>
              <a:rPr sz="1100" i="1" spc="10" dirty="0">
                <a:latin typeface="Times New Roman"/>
                <a:cs typeface="Times New Roman"/>
              </a:rPr>
              <a:t>TA</a:t>
            </a:r>
            <a:r>
              <a:rPr sz="1100" i="1" spc="15" dirty="0">
                <a:latin typeface="Times New Roman"/>
                <a:cs typeface="Times New Roman"/>
              </a:rPr>
              <a:t>P</a:t>
            </a:r>
            <a:r>
              <a:rPr sz="1100" i="1" spc="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450" spc="-100" dirty="0">
                <a:latin typeface="Symbol"/>
                <a:cs typeface="Symbol"/>
              </a:rPr>
              <a:t></a:t>
            </a:r>
            <a:r>
              <a:rPr sz="1100" i="1" spc="15" dirty="0">
                <a:latin typeface="Times New Roman"/>
                <a:cs typeface="Times New Roman"/>
              </a:rPr>
              <a:t>K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no</a:t>
            </a:r>
            <a:r>
              <a:rPr sz="975" i="1" spc="60" baseline="-25641" dirty="0">
                <a:latin typeface="Times New Roman"/>
                <a:cs typeface="Times New Roman"/>
              </a:rPr>
              <a:t>m</a:t>
            </a:r>
            <a:r>
              <a:rPr sz="975" spc="37" baseline="-25641" dirty="0">
                <a:latin typeface="Symbol"/>
                <a:cs typeface="Symbol"/>
              </a:rPr>
              <a:t></a:t>
            </a:r>
            <a:r>
              <a:rPr sz="975" i="1" baseline="-25641" dirty="0">
                <a:latin typeface="Times New Roman"/>
                <a:cs typeface="Times New Roman"/>
              </a:rPr>
              <a:t>circuito</a:t>
            </a:r>
            <a:r>
              <a:rPr sz="975" i="1" spc="67" baseline="-25641" dirty="0">
                <a:latin typeface="Times New Roman"/>
                <a:cs typeface="Times New Roman"/>
              </a:rPr>
              <a:t> </a:t>
            </a:r>
            <a:r>
              <a:rPr sz="1450" spc="-114" dirty="0">
                <a:latin typeface="Symbol"/>
                <a:cs typeface="Symbol"/>
              </a:rPr>
              <a:t></a:t>
            </a:r>
            <a:r>
              <a:rPr sz="1450" spc="-229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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CTR</a:t>
            </a:r>
            <a:endParaRPr sz="1100">
              <a:latin typeface="Times New Roman"/>
              <a:cs typeface="Times New Roman"/>
            </a:endParaRPr>
          </a:p>
          <a:p>
            <a:pPr marL="128270">
              <a:lnSpc>
                <a:spcPts val="1540"/>
              </a:lnSpc>
              <a:spcBef>
                <a:spcPts val="210"/>
              </a:spcBef>
            </a:pPr>
            <a:r>
              <a:rPr sz="1300" spc="5" dirty="0">
                <a:latin typeface="Arial"/>
                <a:cs typeface="Arial"/>
              </a:rPr>
              <a:t>donde:</a:t>
            </a:r>
            <a:endParaRPr sz="1300">
              <a:latin typeface="Arial"/>
              <a:cs typeface="Arial"/>
            </a:endParaRPr>
          </a:p>
          <a:p>
            <a:pPr marL="114300">
              <a:lnSpc>
                <a:spcPts val="1520"/>
              </a:lnSpc>
            </a:pPr>
            <a:r>
              <a:rPr sz="1300" i="1" spc="-5" dirty="0">
                <a:latin typeface="Times New Roman"/>
                <a:cs typeface="Times New Roman"/>
              </a:rPr>
              <a:t>I</a:t>
            </a:r>
            <a:r>
              <a:rPr sz="1275" i="1" spc="-7" baseline="-13071" dirty="0">
                <a:latin typeface="Times New Roman"/>
                <a:cs typeface="Times New Roman"/>
              </a:rPr>
              <a:t>nom-circuito</a:t>
            </a:r>
            <a:r>
              <a:rPr sz="1275" i="1" spc="-15" baseline="-1307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circuito</a:t>
            </a:r>
            <a:endParaRPr sz="1300">
              <a:latin typeface="Arial"/>
              <a:cs typeface="Arial"/>
            </a:endParaRPr>
          </a:p>
          <a:p>
            <a:pPr marL="99695">
              <a:lnSpc>
                <a:spcPts val="1520"/>
              </a:lnSpc>
              <a:tabLst>
                <a:tab pos="731520" algn="l"/>
              </a:tabLst>
            </a:pPr>
            <a:r>
              <a:rPr sz="1300" i="1" spc="5" dirty="0">
                <a:latin typeface="Times New Roman"/>
                <a:cs typeface="Times New Roman"/>
              </a:rPr>
              <a:t>CTR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relación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transformación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</a:t>
            </a:r>
            <a:endParaRPr sz="1300">
              <a:latin typeface="Arial"/>
              <a:cs typeface="Arial"/>
            </a:endParaRPr>
          </a:p>
          <a:p>
            <a:pPr marL="716280" marR="106045" indent="-616585" algn="just">
              <a:lnSpc>
                <a:spcPct val="97300"/>
              </a:lnSpc>
              <a:spcBef>
                <a:spcPts val="25"/>
              </a:spcBef>
              <a:tabLst>
                <a:tab pos="716280" algn="l"/>
              </a:tabLst>
            </a:pPr>
            <a:r>
              <a:rPr sz="1300" i="1" spc="10" dirty="0">
                <a:latin typeface="Times New Roman"/>
                <a:cs typeface="Times New Roman"/>
              </a:rPr>
              <a:t>K	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múltiplo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tiene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cuenta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límite</a:t>
            </a:r>
            <a:r>
              <a:rPr sz="1300" spc="5" dirty="0">
                <a:latin typeface="Arial"/>
                <a:cs typeface="Arial"/>
              </a:rPr>
              <a:t>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sobrecarga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permitida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(normalmente varía entre 1.2 a 1.5 </a:t>
            </a:r>
            <a:r>
              <a:rPr sz="1300" spc="10" dirty="0">
                <a:latin typeface="Arial"/>
                <a:cs typeface="Arial"/>
              </a:rPr>
              <a:t>según </a:t>
            </a:r>
            <a:r>
              <a:rPr sz="1300" spc="5" dirty="0">
                <a:latin typeface="Arial"/>
                <a:cs typeface="Arial"/>
              </a:rPr>
              <a:t>el componente y el criterio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empleado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por ingeniero en protecciones).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114300" marR="121285" algn="just">
              <a:lnSpc>
                <a:spcPct val="97300"/>
              </a:lnSpc>
            </a:pPr>
            <a:r>
              <a:rPr sz="1300" spc="5" dirty="0">
                <a:latin typeface="Arial"/>
                <a:cs typeface="Arial"/>
              </a:rPr>
              <a:t>En los relés digitales modernos, el TAP se ajusta normalmente como un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múltiplo de la corriente nominal del propio relé </a:t>
            </a:r>
            <a:r>
              <a:rPr sz="1300" i="1" dirty="0">
                <a:latin typeface="Times New Roman"/>
                <a:cs typeface="Times New Roman"/>
              </a:rPr>
              <a:t>Inom-rele </a:t>
            </a:r>
            <a:r>
              <a:rPr sz="1300" dirty="0">
                <a:latin typeface="Times New Roman"/>
                <a:cs typeface="Times New Roman"/>
              </a:rPr>
              <a:t>. </a:t>
            </a:r>
            <a:r>
              <a:rPr sz="1300" spc="5" dirty="0">
                <a:latin typeface="Arial"/>
                <a:cs typeface="Arial"/>
              </a:rPr>
              <a:t>Es decir, el ajuste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 en el relé sería: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R="3810" algn="ctr">
              <a:lnSpc>
                <a:spcPct val="100000"/>
              </a:lnSpc>
            </a:pPr>
            <a:r>
              <a:rPr sz="1650" i="1" spc="15" baseline="-22727" dirty="0">
                <a:latin typeface="Times New Roman"/>
                <a:cs typeface="Times New Roman"/>
              </a:rPr>
              <a:t>Ajuste</a:t>
            </a:r>
            <a:r>
              <a:rPr sz="1650" i="1" spc="-67" baseline="-22727" dirty="0">
                <a:latin typeface="Times New Roman"/>
                <a:cs typeface="Times New Roman"/>
              </a:rPr>
              <a:t> </a:t>
            </a:r>
            <a:r>
              <a:rPr sz="1650" spc="22" baseline="-22727" dirty="0">
                <a:latin typeface="Symbol"/>
                <a:cs typeface="Symbol"/>
              </a:rPr>
              <a:t></a:t>
            </a:r>
            <a:r>
              <a:rPr sz="1650" spc="-187" baseline="-22727" dirty="0">
                <a:latin typeface="Times New Roman"/>
                <a:cs typeface="Times New Roman"/>
              </a:rPr>
              <a:t> </a:t>
            </a:r>
            <a:r>
              <a:rPr sz="1650" i="1" spc="15" baseline="-22727" dirty="0">
                <a:latin typeface="Times New Roman"/>
                <a:cs typeface="Times New Roman"/>
              </a:rPr>
              <a:t>TAP</a:t>
            </a:r>
            <a:r>
              <a:rPr sz="1650" i="1" spc="75" baseline="-22727" dirty="0">
                <a:latin typeface="Times New Roman"/>
                <a:cs typeface="Times New Roman"/>
              </a:rPr>
              <a:t> </a:t>
            </a:r>
            <a:r>
              <a:rPr sz="1650" spc="22" baseline="-22727" dirty="0">
                <a:latin typeface="Symbol"/>
                <a:cs typeface="Symbol"/>
              </a:rPr>
              <a:t></a:t>
            </a:r>
            <a:r>
              <a:rPr sz="1650" spc="142" baseline="-22727" dirty="0">
                <a:latin typeface="Times New Roman"/>
                <a:cs typeface="Times New Roman"/>
              </a:rPr>
              <a:t> </a:t>
            </a:r>
            <a:r>
              <a:rPr sz="1650" spc="67" baseline="15151" dirty="0">
                <a:latin typeface="Times New Roman"/>
                <a:cs typeface="Times New Roman"/>
              </a:rPr>
              <a:t>(</a:t>
            </a:r>
            <a:r>
              <a:rPr sz="1650" i="1" spc="67" baseline="15151" dirty="0">
                <a:latin typeface="Times New Roman"/>
                <a:cs typeface="Times New Roman"/>
              </a:rPr>
              <a:t>K</a:t>
            </a:r>
            <a:r>
              <a:rPr sz="1650" i="1" spc="7" baseline="15151" dirty="0">
                <a:latin typeface="Times New Roman"/>
                <a:cs typeface="Times New Roman"/>
              </a:rPr>
              <a:t> </a:t>
            </a:r>
            <a:r>
              <a:rPr sz="1650" spc="15" baseline="15151" dirty="0">
                <a:latin typeface="Symbol"/>
                <a:cs typeface="Symbol"/>
              </a:rPr>
              <a:t></a:t>
            </a:r>
            <a:r>
              <a:rPr sz="1650" spc="-89" baseline="15151" dirty="0">
                <a:latin typeface="Times New Roman"/>
                <a:cs typeface="Times New Roman"/>
              </a:rPr>
              <a:t> </a:t>
            </a: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40" baseline="15151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nom</a:t>
            </a:r>
            <a:r>
              <a:rPr sz="650" spc="5" dirty="0">
                <a:latin typeface="Symbol"/>
                <a:cs typeface="Symbol"/>
              </a:rPr>
              <a:t></a:t>
            </a:r>
            <a:r>
              <a:rPr sz="650" i="1" spc="5" dirty="0">
                <a:latin typeface="Times New Roman"/>
                <a:cs typeface="Times New Roman"/>
              </a:rPr>
              <a:t>circuito</a:t>
            </a:r>
            <a:r>
              <a:rPr sz="650" i="1" spc="165" dirty="0">
                <a:latin typeface="Times New Roman"/>
                <a:cs typeface="Times New Roman"/>
              </a:rPr>
              <a:t> </a:t>
            </a:r>
            <a:r>
              <a:rPr sz="1650" spc="7" baseline="15151" dirty="0">
                <a:latin typeface="Times New Roman"/>
                <a:cs typeface="Times New Roman"/>
              </a:rPr>
              <a:t>/</a:t>
            </a:r>
            <a:r>
              <a:rPr sz="1650" spc="-172" baseline="15151" dirty="0">
                <a:latin typeface="Times New Roman"/>
                <a:cs typeface="Times New Roman"/>
              </a:rPr>
              <a:t> </a:t>
            </a:r>
            <a:r>
              <a:rPr sz="1650" i="1" spc="37" baseline="15151" dirty="0">
                <a:latin typeface="Times New Roman"/>
                <a:cs typeface="Times New Roman"/>
              </a:rPr>
              <a:t>CTR</a:t>
            </a:r>
            <a:r>
              <a:rPr sz="1650" spc="37" baseline="15151" dirty="0">
                <a:latin typeface="Times New Roman"/>
                <a:cs typeface="Times New Roman"/>
              </a:rPr>
              <a:t>)</a:t>
            </a:r>
            <a:endParaRPr sz="1650" baseline="15151">
              <a:latin typeface="Times New Roman"/>
              <a:cs typeface="Times New Roman"/>
            </a:endParaRPr>
          </a:p>
          <a:p>
            <a:pPr marL="882650" algn="ctr">
              <a:lnSpc>
                <a:spcPct val="100000"/>
              </a:lnSpc>
              <a:spcBef>
                <a:spcPts val="31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3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no</a:t>
            </a:r>
            <a:r>
              <a:rPr sz="650" i="1" spc="40" dirty="0">
                <a:latin typeface="Times New Roman"/>
                <a:cs typeface="Times New Roman"/>
              </a:rPr>
              <a:t>m</a:t>
            </a:r>
            <a:r>
              <a:rPr sz="650" spc="40" dirty="0">
                <a:latin typeface="Symbol"/>
                <a:cs typeface="Symbol"/>
              </a:rPr>
              <a:t></a:t>
            </a:r>
            <a:r>
              <a:rPr sz="650" i="1" spc="-5" dirty="0">
                <a:latin typeface="Times New Roman"/>
                <a:cs typeface="Times New Roman"/>
              </a:rPr>
              <a:t>rele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14300" marR="38100" indent="-635" algn="just">
              <a:lnSpc>
                <a:spcPct val="97300"/>
              </a:lnSpc>
              <a:tabLst>
                <a:tab pos="5960110" algn="l"/>
              </a:tabLst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 2:</a:t>
            </a:r>
            <a:r>
              <a:rPr sz="1300" i="1" spc="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Si</a:t>
            </a:r>
            <a:r>
              <a:rPr sz="1300" spc="3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 está ajustado en  el relé en 0.5 y la </a:t>
            </a:r>
            <a:r>
              <a:rPr sz="1300" i="1" spc="5" dirty="0">
                <a:latin typeface="Times New Roman"/>
                <a:cs typeface="Times New Roman"/>
              </a:rPr>
              <a:t>Inom-rele  </a:t>
            </a:r>
            <a:r>
              <a:rPr sz="1300" spc="5" dirty="0">
                <a:latin typeface="Arial"/>
                <a:cs typeface="Arial"/>
              </a:rPr>
              <a:t>es 5A,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significa que la corriente de pick-up del relé, del lado del secundario, será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TAP=2.5A.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tiene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CTR=1200/5,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significa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arranque referida</a:t>
            </a:r>
            <a:r>
              <a:rPr sz="13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</a:t>
            </a:r>
            <a:r>
              <a:rPr sz="1300" u="heavy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lado primario</a:t>
            </a:r>
            <a:r>
              <a:rPr sz="13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será</a:t>
            </a:r>
            <a:r>
              <a:rPr sz="13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TAP=2.5*1200/5 =</a:t>
            </a:r>
            <a:r>
              <a:rPr sz="13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600</a:t>
            </a:r>
            <a:r>
              <a:rPr sz="13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A.	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0694" y="406987"/>
            <a:ext cx="9715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4663" y="654650"/>
            <a:ext cx="5788660" cy="13798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2041525" algn="ct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 del DIAL representa el retardo de tiempo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12700" marR="5080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Dierencia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</a:t>
            </a:r>
            <a:r>
              <a:rPr sz="1300" spc="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A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otro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dispositivo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aguas</a:t>
            </a:r>
            <a:r>
              <a:rPr sz="1300" spc="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arriba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mantener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selectividad del sistema de protección.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"/>
              <a:cs typeface="Arial"/>
            </a:endParaRPr>
          </a:p>
          <a:p>
            <a:pPr marR="2016760" algn="ctr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T(s)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065" y="2023872"/>
            <a:ext cx="1400837" cy="13757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0346" y="3381853"/>
            <a:ext cx="6032500" cy="56305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1482725" algn="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Icc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(A)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1759585" marR="457200" indent="-886460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6. Curvas de tiempo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inverso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asociadas a un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(B) y otro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dispositivo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(A) en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mismo alimentador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127000" marR="119380" algn="just">
              <a:lnSpc>
                <a:spcPct val="972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Para los relés de falla a tierra, el valor del TAP es determinado tomando en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cuenta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desbalance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máximo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podría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existir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sistema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bajo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condiciones de operación normal. Un desbalance típico es del </a:t>
            </a:r>
            <a:r>
              <a:rPr sz="1300" spc="10" dirty="0">
                <a:latin typeface="Arial"/>
                <a:cs typeface="Arial"/>
              </a:rPr>
              <a:t>20% </a:t>
            </a:r>
            <a:r>
              <a:rPr sz="1300" spc="5" dirty="0">
                <a:latin typeface="Arial"/>
                <a:cs typeface="Arial"/>
              </a:rPr>
              <a:t>de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Arial"/>
                <a:cs typeface="Arial"/>
              </a:rPr>
              <a:t>Inom</a:t>
            </a:r>
            <a:r>
              <a:rPr sz="1300" spc="5" dirty="0">
                <a:latin typeface="Arial"/>
                <a:cs typeface="Arial"/>
              </a:rPr>
              <a:t>;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luego:</a:t>
            </a:r>
            <a:endParaRPr sz="1300">
              <a:latin typeface="Arial"/>
              <a:cs typeface="Arial"/>
            </a:endParaRPr>
          </a:p>
          <a:p>
            <a:pPr marR="26034" algn="ctr">
              <a:lnSpc>
                <a:spcPct val="100000"/>
              </a:lnSpc>
              <a:spcBef>
                <a:spcPts val="1160"/>
              </a:spcBef>
            </a:pPr>
            <a:r>
              <a:rPr sz="1100" i="1" spc="10" dirty="0">
                <a:latin typeface="Times New Roman"/>
                <a:cs typeface="Times New Roman"/>
              </a:rPr>
              <a:t>TA</a:t>
            </a:r>
            <a:r>
              <a:rPr sz="1100" i="1" spc="15" dirty="0">
                <a:latin typeface="Times New Roman"/>
                <a:cs typeface="Times New Roman"/>
              </a:rPr>
              <a:t>P</a:t>
            </a:r>
            <a:r>
              <a:rPr sz="1100" i="1" spc="4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500" spc="-165" dirty="0">
                <a:latin typeface="Symbol"/>
                <a:cs typeface="Symbol"/>
              </a:rPr>
              <a:t>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5" dirty="0">
                <a:latin typeface="Times New Roman"/>
                <a:cs typeface="Times New Roman"/>
              </a:rPr>
              <a:t>2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nom</a:t>
            </a:r>
            <a:r>
              <a:rPr sz="975" i="1" spc="52" baseline="-25641" dirty="0">
                <a:latin typeface="Times New Roman"/>
                <a:cs typeface="Times New Roman"/>
              </a:rPr>
              <a:t> </a:t>
            </a:r>
            <a:r>
              <a:rPr sz="1500" spc="-140" dirty="0">
                <a:latin typeface="Symbol"/>
                <a:cs typeface="Symbol"/>
              </a:rPr>
              <a:t>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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CTR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0" marR="133350" indent="-635" algn="just">
              <a:lnSpc>
                <a:spcPct val="97200"/>
              </a:lnSpc>
              <a:spcBef>
                <a:spcPts val="5"/>
              </a:spcBef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</a:t>
            </a:r>
            <a:r>
              <a:rPr sz="1300" i="1" u="sng" spc="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1300" spc="5" dirty="0">
                <a:latin typeface="Arial"/>
                <a:cs typeface="Arial"/>
              </a:rPr>
              <a:t>: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Continuando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ejemplo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1,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suponer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aguas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arriba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anteriormente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tratado,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hay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instalado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otro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similares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características.  Suponer además que se produce la misma falla que da lugar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 </a:t>
            </a:r>
            <a:r>
              <a:rPr sz="1300" i="1" spc="5" dirty="0">
                <a:latin typeface="Times New Roman"/>
                <a:cs typeface="Times New Roman"/>
              </a:rPr>
              <a:t>If </a:t>
            </a:r>
            <a:r>
              <a:rPr sz="1300" spc="5" dirty="0">
                <a:latin typeface="Arial"/>
                <a:cs typeface="Arial"/>
              </a:rPr>
              <a:t>= 650 A, pero la corriente de pick-up del relé </a:t>
            </a:r>
            <a:r>
              <a:rPr sz="1300" spc="10" dirty="0">
                <a:latin typeface="Arial"/>
                <a:cs typeface="Arial"/>
              </a:rPr>
              <a:t>B </a:t>
            </a:r>
            <a:r>
              <a:rPr sz="1300" spc="5" dirty="0">
                <a:latin typeface="Arial"/>
                <a:cs typeface="Arial"/>
              </a:rPr>
              <a:t>es </a:t>
            </a:r>
            <a:r>
              <a:rPr sz="1300" i="1" spc="5" dirty="0">
                <a:latin typeface="Times New Roman"/>
                <a:cs typeface="Times New Roman"/>
              </a:rPr>
              <a:t>Ip </a:t>
            </a:r>
            <a:r>
              <a:rPr sz="1300" spc="5" dirty="0">
                <a:latin typeface="Arial"/>
                <a:cs typeface="Arial"/>
              </a:rPr>
              <a:t>= 350 A.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calcular el ajuste del multiplicador del tiempo </a:t>
            </a:r>
            <a:r>
              <a:rPr sz="1300" i="1" spc="5" dirty="0">
                <a:latin typeface="Times New Roman"/>
                <a:cs typeface="Times New Roman"/>
              </a:rPr>
              <a:t>k </a:t>
            </a:r>
            <a:r>
              <a:rPr sz="1300" spc="5" dirty="0">
                <a:latin typeface="Arial"/>
                <a:cs typeface="Arial"/>
              </a:rPr>
              <a:t>o DIAL del relé </a:t>
            </a:r>
            <a:r>
              <a:rPr sz="1300" spc="10" dirty="0">
                <a:latin typeface="Arial"/>
                <a:cs typeface="Arial"/>
              </a:rPr>
              <a:t>B </a:t>
            </a:r>
            <a:r>
              <a:rPr sz="1300" spc="5" dirty="0">
                <a:latin typeface="Arial"/>
                <a:cs typeface="Arial"/>
              </a:rPr>
              <a:t>de tal forma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 el tiempo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 del mismo sea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mayor que el </a:t>
            </a:r>
            <a:r>
              <a:rPr sz="1300" spc="10" dirty="0">
                <a:latin typeface="Arial"/>
                <a:cs typeface="Arial"/>
              </a:rPr>
              <a:t>del </a:t>
            </a:r>
            <a:r>
              <a:rPr sz="1300" spc="5" dirty="0">
                <a:latin typeface="Arial"/>
                <a:cs typeface="Arial"/>
              </a:rPr>
              <a:t>relé en 0.3 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Solución: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0">
              <a:lnSpc>
                <a:spcPts val="1535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igual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  <a:p>
            <a:pPr marL="127000">
              <a:lnSpc>
                <a:spcPts val="1515"/>
              </a:lnSpc>
            </a:pPr>
            <a:r>
              <a:rPr sz="1300" i="1" spc="10" dirty="0">
                <a:latin typeface="Times New Roman"/>
                <a:cs typeface="Times New Roman"/>
              </a:rPr>
              <a:t>tA[s]=</a:t>
            </a:r>
            <a:r>
              <a:rPr sz="1300" i="1" spc="17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2.894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más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diferencia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estipulada,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igual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  <a:p>
            <a:pPr marL="127000" marR="134620" indent="-635">
              <a:lnSpc>
                <a:spcPts val="1530"/>
              </a:lnSpc>
              <a:spcBef>
                <a:spcPts val="55"/>
              </a:spcBef>
            </a:pPr>
            <a:r>
              <a:rPr sz="1300" spc="5" dirty="0">
                <a:latin typeface="Arial"/>
                <a:cs typeface="Arial"/>
              </a:rPr>
              <a:t>0.3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s.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Luego,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llamando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tB</a:t>
            </a:r>
            <a:r>
              <a:rPr sz="1300" i="1" spc="9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del</a:t>
            </a:r>
            <a:r>
              <a:rPr sz="1300" spc="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spc="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aguas</a:t>
            </a:r>
            <a:r>
              <a:rPr sz="1300" spc="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arriba,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tiene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que: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65"/>
              </a:spcBef>
            </a:pPr>
            <a:r>
              <a:rPr sz="1100" i="1" spc="10" dirty="0">
                <a:latin typeface="Times New Roman"/>
                <a:cs typeface="Times New Roman"/>
              </a:rPr>
              <a:t>tB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t</a:t>
            </a:r>
            <a:r>
              <a:rPr sz="1100" i="1" spc="-35" dirty="0">
                <a:latin typeface="Times New Roman"/>
                <a:cs typeface="Times New Roman"/>
              </a:rPr>
              <a:t>A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45" dirty="0">
                <a:latin typeface="Times New Roman"/>
                <a:cs typeface="Times New Roman"/>
              </a:rPr>
              <a:t>s</a:t>
            </a:r>
            <a:r>
              <a:rPr sz="1550" spc="-50" dirty="0">
                <a:latin typeface="Symbol"/>
                <a:cs typeface="Symbol"/>
              </a:rPr>
              <a:t>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-55" dirty="0">
                <a:latin typeface="Times New Roman"/>
                <a:cs typeface="Times New Roman"/>
              </a:rPr>
              <a:t>3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2.</a:t>
            </a:r>
            <a:r>
              <a:rPr sz="1100" spc="15" dirty="0">
                <a:latin typeface="Times New Roman"/>
                <a:cs typeface="Times New Roman"/>
              </a:rPr>
              <a:t>89</a:t>
            </a:r>
            <a:r>
              <a:rPr sz="1100" spc="-20" dirty="0">
                <a:latin typeface="Times New Roman"/>
                <a:cs typeface="Times New Roman"/>
              </a:rPr>
              <a:t>4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55" dirty="0">
                <a:latin typeface="Symbol"/>
                <a:cs typeface="Symbol"/>
              </a:rPr>
              <a:t>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-55" dirty="0">
                <a:latin typeface="Times New Roman"/>
                <a:cs typeface="Times New Roman"/>
              </a:rPr>
              <a:t>3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5" dirty="0">
                <a:latin typeface="Times New Roman"/>
                <a:cs typeface="Times New Roman"/>
              </a:rPr>
              <a:t>19</a:t>
            </a:r>
            <a:r>
              <a:rPr sz="1100" spc="-15" dirty="0">
                <a:latin typeface="Times New Roman"/>
                <a:cs typeface="Times New Roman"/>
              </a:rPr>
              <a:t>4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endParaRPr sz="1550">
              <a:latin typeface="Symbol"/>
              <a:cs typeface="Symbo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72383" y="1661922"/>
            <a:ext cx="2510155" cy="1823720"/>
            <a:chOff x="3072383" y="1661922"/>
            <a:chExt cx="2510155" cy="1823720"/>
          </a:xfrm>
        </p:grpSpPr>
        <p:sp>
          <p:nvSpPr>
            <p:cNvPr id="7" name="object 7"/>
            <p:cNvSpPr/>
            <p:nvPr/>
          </p:nvSpPr>
          <p:spPr>
            <a:xfrm>
              <a:off x="3072383" y="3320795"/>
              <a:ext cx="2416810" cy="0"/>
            </a:xfrm>
            <a:custGeom>
              <a:avLst/>
              <a:gdLst/>
              <a:ahLst/>
              <a:cxnLst/>
              <a:rect l="l" t="t" r="r" b="b"/>
              <a:pathLst>
                <a:path w="2416810">
                  <a:moveTo>
                    <a:pt x="0" y="0"/>
                  </a:moveTo>
                  <a:lnTo>
                    <a:pt x="2416302" y="0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87161" y="3274313"/>
              <a:ext cx="95250" cy="93980"/>
            </a:xfrm>
            <a:custGeom>
              <a:avLst/>
              <a:gdLst/>
              <a:ahLst/>
              <a:cxnLst/>
              <a:rect l="l" t="t" r="r" b="b"/>
              <a:pathLst>
                <a:path w="95250" h="93979">
                  <a:moveTo>
                    <a:pt x="0" y="0"/>
                  </a:moveTo>
                  <a:lnTo>
                    <a:pt x="0" y="93725"/>
                  </a:lnTo>
                  <a:lnTo>
                    <a:pt x="95250" y="46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4011" y="1753362"/>
              <a:ext cx="0" cy="1732280"/>
            </a:xfrm>
            <a:custGeom>
              <a:avLst/>
              <a:gdLst/>
              <a:ahLst/>
              <a:cxnLst/>
              <a:rect l="l" t="t" r="r" b="b"/>
              <a:pathLst>
                <a:path h="1732279">
                  <a:moveTo>
                    <a:pt x="0" y="1732026"/>
                  </a:moveTo>
                  <a:lnTo>
                    <a:pt x="0" y="0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97529" y="1661922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80">
                  <a:moveTo>
                    <a:pt x="47243" y="0"/>
                  </a:moveTo>
                  <a:lnTo>
                    <a:pt x="0" y="93725"/>
                  </a:lnTo>
                  <a:lnTo>
                    <a:pt x="93725" y="93725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44011" y="2525268"/>
              <a:ext cx="932180" cy="387985"/>
            </a:xfrm>
            <a:custGeom>
              <a:avLst/>
              <a:gdLst/>
              <a:ahLst/>
              <a:cxnLst/>
              <a:rect l="l" t="t" r="r" b="b"/>
              <a:pathLst>
                <a:path w="932179" h="387985">
                  <a:moveTo>
                    <a:pt x="931926" y="0"/>
                  </a:moveTo>
                  <a:lnTo>
                    <a:pt x="0" y="0"/>
                  </a:lnTo>
                </a:path>
                <a:path w="932179" h="387985">
                  <a:moveTo>
                    <a:pt x="931926" y="387857"/>
                  </a:moveTo>
                  <a:lnTo>
                    <a:pt x="0" y="387857"/>
                  </a:lnTo>
                </a:path>
              </a:pathLst>
            </a:custGeom>
            <a:ln w="8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384298" y="2525267"/>
            <a:ext cx="688340" cy="310515"/>
          </a:xfrm>
          <a:prstGeom prst="rect">
            <a:avLst/>
          </a:prstGeom>
          <a:ln w="8572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170" marR="90805">
              <a:lnSpc>
                <a:spcPts val="869"/>
              </a:lnSpc>
              <a:spcBef>
                <a:spcPts val="360"/>
              </a:spcBef>
            </a:pPr>
            <a:r>
              <a:rPr sz="750" spc="-5" dirty="0">
                <a:latin typeface="Times New Roman"/>
                <a:cs typeface="Times New Roman"/>
              </a:rPr>
              <a:t>Margen </a:t>
            </a:r>
            <a:r>
              <a:rPr sz="750" dirty="0">
                <a:latin typeface="Times New Roman"/>
                <a:cs typeface="Times New Roman"/>
              </a:rPr>
              <a:t>de 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c</a:t>
            </a:r>
            <a:r>
              <a:rPr sz="750" dirty="0">
                <a:latin typeface="Times New Roman"/>
                <a:cs typeface="Times New Roman"/>
              </a:rPr>
              <a:t>oordin</a:t>
            </a:r>
            <a:r>
              <a:rPr sz="750" spc="-10" dirty="0">
                <a:latin typeface="Times New Roman"/>
                <a:cs typeface="Times New Roman"/>
              </a:rPr>
              <a:t>a</a:t>
            </a:r>
            <a:r>
              <a:rPr sz="750" spc="-5" dirty="0">
                <a:latin typeface="Times New Roman"/>
                <a:cs typeface="Times New Roman"/>
              </a:rPr>
              <a:t>c</a:t>
            </a:r>
            <a:r>
              <a:rPr sz="750" dirty="0">
                <a:latin typeface="Times New Roman"/>
                <a:cs typeface="Times New Roman"/>
              </a:rPr>
              <a:t>ión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07363" y="5990844"/>
            <a:ext cx="5823585" cy="10160"/>
          </a:xfrm>
          <a:custGeom>
            <a:avLst/>
            <a:gdLst/>
            <a:ahLst/>
            <a:cxnLst/>
            <a:rect l="l" t="t" r="r" b="b"/>
            <a:pathLst>
              <a:path w="5823584" h="10160">
                <a:moveTo>
                  <a:pt x="0" y="0"/>
                </a:moveTo>
                <a:lnTo>
                  <a:pt x="5823204" y="9905"/>
                </a:lnTo>
              </a:path>
            </a:pathLst>
          </a:custGeom>
          <a:ln w="17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0685" y="406803"/>
            <a:ext cx="9779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Times New Roman"/>
                <a:cs typeface="Times New Roman"/>
              </a:rPr>
              <a:t>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4663" y="654650"/>
            <a:ext cx="29959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Luego,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despejando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k</a:t>
            </a:r>
            <a:r>
              <a:rPr sz="1300" i="1" spc="3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de la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ec.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queda: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5357" y="1320546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66110" y="1540763"/>
            <a:ext cx="582295" cy="0"/>
          </a:xfrm>
          <a:custGeom>
            <a:avLst/>
            <a:gdLst/>
            <a:ahLst/>
            <a:cxnLst/>
            <a:rect l="l" t="t" r="r" b="b"/>
            <a:pathLst>
              <a:path w="582295">
                <a:moveTo>
                  <a:pt x="0" y="0"/>
                </a:moveTo>
                <a:lnTo>
                  <a:pt x="58216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41876" y="1540763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2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58750" y="1200267"/>
            <a:ext cx="60896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31165" algn="l"/>
              </a:tabLst>
            </a:pPr>
            <a:r>
              <a:rPr sz="1650" spc="15" baseline="5050" dirty="0">
                <a:latin typeface="Symbol"/>
                <a:cs typeface="Symbol"/>
              </a:rPr>
              <a:t></a:t>
            </a:r>
            <a:r>
              <a:rPr sz="1650" spc="15" baseline="5050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1524322"/>
            <a:ext cx="1329690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65530" algn="l"/>
              </a:tabLst>
            </a:pPr>
            <a:r>
              <a:rPr sz="1200" i="1" spc="-40" dirty="0">
                <a:latin typeface="Symbol"/>
                <a:cs typeface="Symbol"/>
              </a:rPr>
              <a:t></a:t>
            </a:r>
            <a:r>
              <a:rPr sz="1200" spc="-4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4051" y="1001364"/>
            <a:ext cx="18796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50" spc="7" baseline="-37878" dirty="0">
                <a:latin typeface="Symbol"/>
                <a:cs typeface="Symbol"/>
              </a:rPr>
              <a:t></a:t>
            </a:r>
            <a:r>
              <a:rPr sz="700" i="1" spc="5" dirty="0">
                <a:latin typeface="Symbol"/>
                <a:cs typeface="Symbol"/>
              </a:rPr>
              <a:t>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9457" y="1123283"/>
            <a:ext cx="21590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650" i="1" dirty="0">
                <a:latin typeface="Times New Roman"/>
                <a:cs typeface="Times New Roman"/>
              </a:rPr>
              <a:t>f</a:t>
            </a:r>
            <a:r>
              <a:rPr sz="650" i="1" spc="250" dirty="0">
                <a:latin typeface="Times New Roman"/>
                <a:cs typeface="Times New Roman"/>
              </a:rPr>
              <a:t> </a:t>
            </a:r>
            <a:r>
              <a:rPr sz="1650" spc="15" baseline="-27777" dirty="0">
                <a:latin typeface="Symbol"/>
                <a:cs typeface="Symbol"/>
              </a:rPr>
              <a:t></a:t>
            </a:r>
            <a:endParaRPr sz="1650" baseline="-27777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8750" y="1098157"/>
            <a:ext cx="16129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650" i="1" spc="7" baseline="5050" dirty="0">
                <a:latin typeface="Times New Roman"/>
                <a:cs typeface="Times New Roman"/>
              </a:rPr>
              <a:t>I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0870" y="1367804"/>
            <a:ext cx="294195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369695" algn="l"/>
              </a:tabLst>
            </a:pPr>
            <a:r>
              <a:rPr sz="1100" i="1" spc="10" dirty="0">
                <a:latin typeface="Times New Roman"/>
                <a:cs typeface="Times New Roman"/>
              </a:rPr>
              <a:t>k</a:t>
            </a:r>
            <a:r>
              <a:rPr sz="1100" i="1" spc="10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t</a:t>
            </a:r>
            <a:r>
              <a:rPr sz="1100" i="1" spc="25" dirty="0">
                <a:latin typeface="Times New Roman"/>
                <a:cs typeface="Times New Roman"/>
              </a:rPr>
              <a:t>B</a:t>
            </a:r>
            <a:r>
              <a:rPr sz="1550" spc="-195" dirty="0">
                <a:latin typeface="Symbol"/>
                <a:cs typeface="Symbol"/>
              </a:rPr>
              <a:t></a:t>
            </a:r>
            <a:r>
              <a:rPr sz="1100" i="1" spc="60" dirty="0">
                <a:latin typeface="Times New Roman"/>
                <a:cs typeface="Times New Roman"/>
              </a:rPr>
              <a:t>s</a:t>
            </a:r>
            <a:r>
              <a:rPr sz="1550" spc="-300" dirty="0">
                <a:latin typeface="Symbol"/>
                <a:cs typeface="Symbol"/>
              </a:rPr>
              <a:t>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650" spc="15" baseline="27777" dirty="0">
                <a:latin typeface="Symbol"/>
                <a:cs typeface="Symbol"/>
              </a:rPr>
              <a:t></a:t>
            </a:r>
            <a:r>
              <a:rPr sz="1650" spc="104" baseline="27777" dirty="0">
                <a:latin typeface="Times New Roman"/>
                <a:cs typeface="Times New Roman"/>
              </a:rPr>
              <a:t> </a:t>
            </a:r>
            <a:r>
              <a:rPr sz="1650" i="1" spc="7" baseline="42929" dirty="0">
                <a:latin typeface="Times New Roman"/>
                <a:cs typeface="Times New Roman"/>
              </a:rPr>
              <a:t>I</a:t>
            </a:r>
            <a:r>
              <a:rPr sz="1650" i="1" spc="-225" baseline="42929" dirty="0">
                <a:latin typeface="Times New Roman"/>
                <a:cs typeface="Times New Roman"/>
              </a:rPr>
              <a:t> </a:t>
            </a:r>
            <a:r>
              <a:rPr sz="975" i="1" baseline="47008" dirty="0">
                <a:latin typeface="Times New Roman"/>
                <a:cs typeface="Times New Roman"/>
              </a:rPr>
              <a:t>s  </a:t>
            </a:r>
            <a:r>
              <a:rPr sz="975" i="1" spc="-82" baseline="47008" dirty="0">
                <a:latin typeface="Times New Roman"/>
                <a:cs typeface="Times New Roman"/>
              </a:rPr>
              <a:t> </a:t>
            </a:r>
            <a:r>
              <a:rPr sz="1650" spc="15" baseline="27777" dirty="0">
                <a:latin typeface="Symbol"/>
                <a:cs typeface="Symbol"/>
              </a:rPr>
              <a:t></a:t>
            </a:r>
            <a:r>
              <a:rPr sz="1650" baseline="27777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194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650" spc="7" baseline="35353" dirty="0">
                <a:latin typeface="Times New Roman"/>
                <a:cs typeface="Times New Roman"/>
              </a:rPr>
              <a:t>1.</a:t>
            </a:r>
            <a:r>
              <a:rPr sz="1650" spc="15" baseline="35353" dirty="0">
                <a:latin typeface="Times New Roman"/>
                <a:cs typeface="Times New Roman"/>
              </a:rPr>
              <a:t>857</a:t>
            </a:r>
            <a:r>
              <a:rPr sz="1650" spc="-67" baseline="35353" dirty="0">
                <a:latin typeface="Times New Roman"/>
                <a:cs typeface="Times New Roman"/>
              </a:rPr>
              <a:t> </a:t>
            </a:r>
            <a:r>
              <a:rPr sz="1650" spc="172" baseline="35353" dirty="0">
                <a:latin typeface="Symbol"/>
                <a:cs typeface="Symbol"/>
              </a:rPr>
              <a:t></a:t>
            </a:r>
            <a:r>
              <a:rPr sz="1650" spc="15" baseline="35353" dirty="0">
                <a:latin typeface="Times New Roman"/>
                <a:cs typeface="Times New Roman"/>
              </a:rPr>
              <a:t>1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203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4624" y="1912716"/>
            <a:ext cx="5803265" cy="17767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dirty="0">
                <a:latin typeface="Arial"/>
                <a:cs typeface="Arial"/>
              </a:rPr>
              <a:t>2.4.2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AJUSTE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35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LAS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UNIDADES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INSTANTÁNEAS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empleo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unidades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instantáneas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ofrece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dos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ventajas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fundamentales: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Arial"/>
              <a:cs typeface="Arial"/>
            </a:endParaRPr>
          </a:p>
          <a:p>
            <a:pPr marL="227329" marR="24130" indent="-215265">
              <a:lnSpc>
                <a:spcPts val="1510"/>
              </a:lnSpc>
              <a:buFont typeface="Symbol"/>
              <a:buChar char=""/>
              <a:tabLst>
                <a:tab pos="227329" algn="l"/>
                <a:tab pos="227965" algn="l"/>
              </a:tabLst>
            </a:pPr>
            <a:r>
              <a:rPr sz="1300" spc="5" dirty="0">
                <a:latin typeface="Arial"/>
                <a:cs typeface="Arial"/>
              </a:rPr>
              <a:t>reducen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9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ante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fallas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severas</a:t>
            </a:r>
            <a:r>
              <a:rPr sz="1300" spc="9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9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tiempos</a:t>
            </a:r>
            <a:r>
              <a:rPr sz="1300" spc="9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propios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ts val="1510"/>
              </a:lnSpc>
              <a:tabLst>
                <a:tab pos="367665" algn="l"/>
              </a:tabLst>
            </a:pPr>
            <a:r>
              <a:rPr sz="1300" spc="5" dirty="0">
                <a:latin typeface="Arial"/>
                <a:cs typeface="Arial"/>
              </a:rPr>
              <a:t>fig.	8: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efecto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impedancia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fuente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una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barra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A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para </a:t>
            </a:r>
            <a:r>
              <a:rPr sz="1300" spc="5" dirty="0">
                <a:latin typeface="Arial"/>
                <a:cs typeface="Arial"/>
              </a:rPr>
              <a:t>una falla en la barra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 línea.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4987" y="4617065"/>
            <a:ext cx="1752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a)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87723" y="5033086"/>
            <a:ext cx="461009" cy="179070"/>
            <a:chOff x="3887723" y="5033086"/>
            <a:chExt cx="461009" cy="179070"/>
          </a:xfrm>
        </p:grpSpPr>
        <p:sp>
          <p:nvSpPr>
            <p:cNvPr id="16" name="object 16"/>
            <p:cNvSpPr/>
            <p:nvPr/>
          </p:nvSpPr>
          <p:spPr>
            <a:xfrm>
              <a:off x="4176521" y="515492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8"/>
                  </a:moveTo>
                  <a:lnTo>
                    <a:pt x="18287" y="0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94809" y="5157977"/>
              <a:ext cx="26670" cy="48260"/>
            </a:xfrm>
            <a:custGeom>
              <a:avLst/>
              <a:gdLst/>
              <a:ahLst/>
              <a:cxnLst/>
              <a:rect l="l" t="t" r="r" b="b"/>
              <a:pathLst>
                <a:path w="26670" h="48260">
                  <a:moveTo>
                    <a:pt x="0" y="0"/>
                  </a:moveTo>
                  <a:lnTo>
                    <a:pt x="26669" y="48006"/>
                  </a:lnTo>
                </a:path>
              </a:pathLst>
            </a:custGeom>
            <a:ln w="118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87723" y="5036057"/>
              <a:ext cx="461009" cy="170180"/>
            </a:xfrm>
            <a:custGeom>
              <a:avLst/>
              <a:gdLst/>
              <a:ahLst/>
              <a:cxnLst/>
              <a:rect l="l" t="t" r="r" b="b"/>
              <a:pathLst>
                <a:path w="461010" h="170179">
                  <a:moveTo>
                    <a:pt x="336803" y="169925"/>
                  </a:moveTo>
                  <a:lnTo>
                    <a:pt x="371855" y="25145"/>
                  </a:lnTo>
                </a:path>
                <a:path w="461010" h="170179">
                  <a:moveTo>
                    <a:pt x="371855" y="25145"/>
                  </a:moveTo>
                  <a:lnTo>
                    <a:pt x="448817" y="25145"/>
                  </a:lnTo>
                </a:path>
                <a:path w="461010" h="170179">
                  <a:moveTo>
                    <a:pt x="0" y="0"/>
                  </a:moveTo>
                  <a:lnTo>
                    <a:pt x="461010" y="0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67360" y="5011268"/>
            <a:ext cx="257175" cy="1263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50" i="1" spc="5" dirty="0">
                <a:latin typeface="Times New Roman"/>
                <a:cs typeface="Times New Roman"/>
              </a:rPr>
              <a:t>SC</a:t>
            </a:r>
            <a:r>
              <a:rPr sz="650" i="1" spc="-80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(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i="1" spc="25" dirty="0">
                <a:latin typeface="Times New Roman"/>
                <a:cs typeface="Times New Roman"/>
              </a:rPr>
              <a:t>A</a:t>
            </a:r>
            <a:r>
              <a:rPr sz="650" dirty="0">
                <a:latin typeface="Times New Roman"/>
                <a:cs typeface="Times New Roman"/>
              </a:rPr>
              <a:t>)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03346" y="4915666"/>
            <a:ext cx="45720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65125" algn="l"/>
              </a:tabLst>
            </a:pPr>
            <a:r>
              <a:rPr sz="1100" i="1" spc="10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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81703" y="5137766"/>
            <a:ext cx="58419" cy="1263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50" i="1" dirty="0">
                <a:latin typeface="Times New Roman"/>
                <a:cs typeface="Times New Roman"/>
              </a:rPr>
              <a:t>s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86453" y="5042155"/>
            <a:ext cx="4622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15" dirty="0">
                <a:latin typeface="Times New Roman"/>
                <a:cs typeface="Times New Roman"/>
              </a:rPr>
              <a:t>Z </a:t>
            </a:r>
            <a:r>
              <a:rPr sz="1100" i="1" spc="9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30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02022" y="4820420"/>
            <a:ext cx="20002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00" i="1" spc="20" dirty="0">
                <a:latin typeface="Times New Roman"/>
                <a:cs typeface="Times New Roman"/>
              </a:rPr>
              <a:t>V</a:t>
            </a:r>
            <a:r>
              <a:rPr sz="975" i="1" spc="30" baseline="-25641" dirty="0">
                <a:latin typeface="Times New Roman"/>
                <a:cs typeface="Times New Roman"/>
              </a:rPr>
              <a:t>s</a:t>
            </a:r>
            <a:endParaRPr sz="975" baseline="-25641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690365" y="5465826"/>
            <a:ext cx="854710" cy="170180"/>
          </a:xfrm>
          <a:custGeom>
            <a:avLst/>
            <a:gdLst/>
            <a:ahLst/>
            <a:cxnLst/>
            <a:rect l="l" t="t" r="r" b="b"/>
            <a:pathLst>
              <a:path w="854710" h="170179">
                <a:moveTo>
                  <a:pt x="679704" y="122682"/>
                </a:moveTo>
                <a:lnTo>
                  <a:pt x="701039" y="112013"/>
                </a:lnTo>
              </a:path>
              <a:path w="854710" h="170179">
                <a:moveTo>
                  <a:pt x="701039" y="112775"/>
                </a:moveTo>
                <a:lnTo>
                  <a:pt x="733044" y="169925"/>
                </a:lnTo>
              </a:path>
              <a:path w="854710" h="170179">
                <a:moveTo>
                  <a:pt x="733044" y="169925"/>
                </a:moveTo>
                <a:lnTo>
                  <a:pt x="765048" y="22860"/>
                </a:lnTo>
              </a:path>
              <a:path w="854710" h="170179">
                <a:moveTo>
                  <a:pt x="765048" y="22860"/>
                </a:moveTo>
                <a:lnTo>
                  <a:pt x="842010" y="22860"/>
                </a:lnTo>
              </a:path>
              <a:path w="854710" h="170179">
                <a:moveTo>
                  <a:pt x="0" y="0"/>
                </a:moveTo>
                <a:lnTo>
                  <a:pt x="8542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117340" y="5346557"/>
            <a:ext cx="58419" cy="1263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50" i="1" dirty="0">
                <a:latin typeface="Times New Roman"/>
                <a:cs typeface="Times New Roman"/>
              </a:rPr>
              <a:t>s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06370" y="5419449"/>
            <a:ext cx="863600" cy="253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100" i="1" spc="70" dirty="0">
                <a:latin typeface="Times New Roman"/>
                <a:cs typeface="Times New Roman"/>
              </a:rPr>
              <a:t>Z</a:t>
            </a:r>
            <a:r>
              <a:rPr sz="975" i="1" spc="104" baseline="-25641" dirty="0">
                <a:latin typeface="Times New Roman"/>
                <a:cs typeface="Times New Roman"/>
              </a:rPr>
              <a:t>s</a:t>
            </a:r>
            <a:r>
              <a:rPr sz="975" i="1" spc="3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75" dirty="0">
                <a:latin typeface="Times New Roman"/>
                <a:cs typeface="Times New Roman"/>
              </a:rPr>
              <a:t>Z</a:t>
            </a:r>
            <a:r>
              <a:rPr sz="975" i="1" spc="112" baseline="-25641" dirty="0">
                <a:latin typeface="Times New Roman"/>
                <a:cs typeface="Times New Roman"/>
              </a:rPr>
              <a:t>R</a:t>
            </a:r>
            <a:r>
              <a:rPr sz="975" i="1" spc="67" baseline="-25641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Symbol"/>
                <a:cs typeface="Symbol"/>
              </a:rPr>
              <a:t></a:t>
            </a:r>
            <a:r>
              <a:rPr sz="1100" spc="-25" dirty="0">
                <a:latin typeface="Symbol"/>
                <a:cs typeface="Symbol"/>
              </a:rPr>
              <a:t></a:t>
            </a:r>
            <a:r>
              <a:rPr sz="1100" spc="6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26666" y="5250937"/>
            <a:ext cx="113664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81358" y="5334868"/>
            <a:ext cx="601345" cy="253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50" i="1" spc="15" baseline="15151" dirty="0">
                <a:latin typeface="Times New Roman"/>
                <a:cs typeface="Times New Roman"/>
              </a:rPr>
              <a:t>I</a:t>
            </a:r>
            <a:r>
              <a:rPr sz="1650" i="1" spc="-225" baseline="15151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SC</a:t>
            </a:r>
            <a:r>
              <a:rPr sz="650" i="1" spc="-80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(</a:t>
            </a:r>
            <a:r>
              <a:rPr sz="650" spc="-95" dirty="0">
                <a:latin typeface="Times New Roman"/>
                <a:cs typeface="Times New Roman"/>
              </a:rPr>
              <a:t> </a:t>
            </a:r>
            <a:r>
              <a:rPr sz="650" i="1" spc="55" dirty="0">
                <a:latin typeface="Times New Roman"/>
                <a:cs typeface="Times New Roman"/>
              </a:rPr>
              <a:t>B</a:t>
            </a:r>
            <a:r>
              <a:rPr sz="650" dirty="0">
                <a:latin typeface="Times New Roman"/>
                <a:cs typeface="Times New Roman"/>
              </a:rPr>
              <a:t>)  </a:t>
            </a:r>
            <a:r>
              <a:rPr sz="650" spc="-35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r>
              <a:rPr sz="1650" spc="135" baseline="15151" dirty="0">
                <a:latin typeface="Times New Roman"/>
                <a:cs typeface="Times New Roman"/>
              </a:rPr>
              <a:t> </a:t>
            </a:r>
            <a:r>
              <a:rPr sz="2250" spc="-195" baseline="-24074" dirty="0">
                <a:latin typeface="Symbol"/>
                <a:cs typeface="Symbol"/>
              </a:rPr>
              <a:t></a:t>
            </a:r>
            <a:endParaRPr sz="2250" baseline="-24074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3975" y="5670127"/>
            <a:ext cx="5970270" cy="272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88900">
              <a:lnSpc>
                <a:spcPts val="1540"/>
              </a:lnSpc>
              <a:spcBef>
                <a:spcPts val="114"/>
              </a:spcBef>
            </a:pPr>
            <a:r>
              <a:rPr sz="1300" i="1" spc="5" dirty="0">
                <a:latin typeface="Times New Roman"/>
                <a:cs typeface="Times New Roman"/>
              </a:rPr>
              <a:t>Z</a:t>
            </a:r>
            <a:r>
              <a:rPr sz="1275" i="1" spc="7" baseline="-13071" dirty="0">
                <a:latin typeface="Times New Roman"/>
                <a:cs typeface="Times New Roman"/>
              </a:rPr>
              <a:t>R </a:t>
            </a:r>
            <a:r>
              <a:rPr sz="1275" i="1" spc="60" baseline="-1307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impedancia del  elemento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protegido</a:t>
            </a:r>
            <a:endParaRPr sz="1300">
              <a:latin typeface="Arial"/>
              <a:cs typeface="Arial"/>
            </a:endParaRPr>
          </a:p>
          <a:p>
            <a:pPr marL="88900">
              <a:lnSpc>
                <a:spcPts val="1510"/>
              </a:lnSpc>
            </a:pPr>
            <a:r>
              <a:rPr sz="1300" i="1" spc="5" dirty="0">
                <a:latin typeface="Times New Roman"/>
                <a:cs typeface="Times New Roman"/>
              </a:rPr>
              <a:t>Zs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impedancia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fuente</a:t>
            </a:r>
            <a:endParaRPr sz="1300">
              <a:latin typeface="Arial"/>
              <a:cs typeface="Arial"/>
            </a:endParaRPr>
          </a:p>
          <a:p>
            <a:pPr marL="88900">
              <a:lnSpc>
                <a:spcPts val="1515"/>
              </a:lnSpc>
            </a:pPr>
            <a:r>
              <a:rPr sz="1300" i="1" spc="5" dirty="0">
                <a:latin typeface="Times New Roman"/>
                <a:cs typeface="Times New Roman"/>
              </a:rPr>
              <a:t>Vs</a:t>
            </a:r>
            <a:r>
              <a:rPr sz="1300" i="1" spc="-2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2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Times New Roman"/>
                <a:cs typeface="Times New Roman"/>
              </a:rPr>
              <a:t>1.1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Times New Roman"/>
                <a:cs typeface="Times New Roman"/>
              </a:rPr>
              <a:t>Un</a:t>
            </a:r>
            <a:endParaRPr sz="1300">
              <a:latin typeface="Times New Roman"/>
              <a:cs typeface="Times New Roman"/>
            </a:endParaRPr>
          </a:p>
          <a:p>
            <a:pPr marR="5715" algn="ctr">
              <a:lnSpc>
                <a:spcPts val="1525"/>
              </a:lnSpc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  <a:p>
            <a:pPr marL="102870" marR="81280" algn="ctr">
              <a:lnSpc>
                <a:spcPts val="1510"/>
              </a:lnSpc>
              <a:spcBef>
                <a:spcPts val="70"/>
              </a:spcBef>
            </a:pPr>
            <a:r>
              <a:rPr sz="1300" spc="5" dirty="0">
                <a:latin typeface="Arial"/>
                <a:cs typeface="Arial"/>
              </a:rPr>
              <a:t>Si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Zs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&gt;&gt;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ZB,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corrientes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falla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serán</a:t>
            </a:r>
            <a:r>
              <a:rPr sz="1300" spc="1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prácticamente</a:t>
            </a:r>
            <a:r>
              <a:rPr sz="1300" spc="13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mismas</a:t>
            </a:r>
            <a:r>
              <a:rPr sz="1300" spc="1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ambas barras,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por lo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existirá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pobre discriminación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punto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02870" marR="108585" algn="just">
              <a:lnSpc>
                <a:spcPct val="97100"/>
              </a:lnSpc>
              <a:spcBef>
                <a:spcPts val="5"/>
              </a:spcBef>
            </a:pPr>
            <a:r>
              <a:rPr sz="1300" dirty="0">
                <a:latin typeface="Arial"/>
                <a:cs typeface="Arial"/>
              </a:rPr>
              <a:t>Si </a:t>
            </a:r>
            <a:r>
              <a:rPr sz="1300" spc="5" dirty="0">
                <a:latin typeface="Arial"/>
                <a:cs typeface="Arial"/>
              </a:rPr>
              <a:t>el ajuste está basado en las condiciones de nivel máximo de corriente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 (Zs mínima), luego estos ajustes pueden no ser apropiados </a:t>
            </a:r>
            <a:r>
              <a:rPr sz="1300" dirty="0">
                <a:latin typeface="Arial"/>
                <a:cs typeface="Arial"/>
              </a:rPr>
              <a:t>para </a:t>
            </a:r>
            <a:r>
              <a:rPr sz="1300" spc="5" dirty="0">
                <a:latin typeface="Arial"/>
                <a:cs typeface="Arial"/>
              </a:rPr>
              <a:t>las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situaciones cuando 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nivel de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de falla sea bajo.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102870" marR="109220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Por el contrario, si se usa un valor bajo de nivel de corriente de falla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calcular los ajustes del relé, esto podría </a:t>
            </a:r>
            <a:r>
              <a:rPr sz="1300" dirty="0">
                <a:latin typeface="Arial"/>
                <a:cs typeface="Arial"/>
              </a:rPr>
              <a:t>resultar </a:t>
            </a:r>
            <a:r>
              <a:rPr sz="1300" spc="5" dirty="0">
                <a:latin typeface="Arial"/>
                <a:cs typeface="Arial"/>
              </a:rPr>
              <a:t>en la operación innecesaria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algún relé si se </a:t>
            </a:r>
            <a:r>
              <a:rPr sz="1300" dirty="0">
                <a:latin typeface="Arial"/>
                <a:cs typeface="Arial"/>
              </a:rPr>
              <a:t>aumenta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nivel de corriente de falla.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50213" y="1797557"/>
            <a:ext cx="5915025" cy="0"/>
          </a:xfrm>
          <a:custGeom>
            <a:avLst/>
            <a:gdLst/>
            <a:ahLst/>
            <a:cxnLst/>
            <a:rect l="l" t="t" r="r" b="b"/>
            <a:pathLst>
              <a:path w="5915025">
                <a:moveTo>
                  <a:pt x="0" y="0"/>
                </a:moveTo>
                <a:lnTo>
                  <a:pt x="5914644" y="0"/>
                </a:lnTo>
              </a:path>
            </a:pathLst>
          </a:custGeom>
          <a:ln w="17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5114" y="3780282"/>
            <a:ext cx="3483102" cy="806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838" y="5690615"/>
            <a:ext cx="5800090" cy="18415"/>
          </a:xfrm>
          <a:custGeom>
            <a:avLst/>
            <a:gdLst/>
            <a:ahLst/>
            <a:cxnLst/>
            <a:rect l="l" t="t" r="r" b="b"/>
            <a:pathLst>
              <a:path w="5800090" h="18414">
                <a:moveTo>
                  <a:pt x="5799582" y="0"/>
                </a:moveTo>
                <a:lnTo>
                  <a:pt x="0" y="0"/>
                </a:lnTo>
                <a:lnTo>
                  <a:pt x="0" y="18287"/>
                </a:lnTo>
                <a:lnTo>
                  <a:pt x="5799582" y="18287"/>
                </a:lnTo>
                <a:lnTo>
                  <a:pt x="57995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4647" y="342336"/>
            <a:ext cx="6121400" cy="674878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342900" algn="r">
              <a:lnSpc>
                <a:spcPct val="100000"/>
              </a:lnSpc>
              <a:spcBef>
                <a:spcPts val="635"/>
              </a:spcBef>
            </a:pPr>
            <a:r>
              <a:rPr sz="1100" spc="10" dirty="0">
                <a:latin typeface="Times New Roman"/>
                <a:cs typeface="Times New Roman"/>
              </a:rPr>
              <a:t>10</a:t>
            </a:r>
            <a:endParaRPr sz="1100">
              <a:latin typeface="Times New Roman"/>
              <a:cs typeface="Times New Roman"/>
            </a:endParaRPr>
          </a:p>
          <a:p>
            <a:pPr marL="12700" marR="307975" algn="just">
              <a:lnSpc>
                <a:spcPct val="97100"/>
              </a:lnSpc>
              <a:spcBef>
                <a:spcPts val="665"/>
              </a:spcBef>
            </a:pPr>
            <a:r>
              <a:rPr sz="1300" spc="5" dirty="0">
                <a:latin typeface="Arial"/>
                <a:cs typeface="Arial"/>
              </a:rPr>
              <a:t>El criterio para  el ajuste de las unidades instantáneas varía, dependiendo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localización y del tipo de elemento del sistema que es protegido. Pueden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definirse tres grupos de elementos - las líneas entre las subestaciones, las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líneas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distribución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 transformadores.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612775" indent="-431165">
              <a:lnSpc>
                <a:spcPct val="100000"/>
              </a:lnSpc>
              <a:buAutoNum type="romanLcParenBoth"/>
              <a:tabLst>
                <a:tab pos="612775" algn="l"/>
                <a:tab pos="613410" algn="l"/>
              </a:tabLst>
            </a:pPr>
            <a:r>
              <a:rPr sz="1300" b="1" i="1" spc="5" dirty="0">
                <a:latin typeface="Arial"/>
                <a:cs typeface="Arial"/>
              </a:rPr>
              <a:t>Líneas</a:t>
            </a:r>
            <a:r>
              <a:rPr sz="1300" b="1" i="1" dirty="0">
                <a:latin typeface="Arial"/>
                <a:cs typeface="Arial"/>
              </a:rPr>
              <a:t> entre </a:t>
            </a:r>
            <a:r>
              <a:rPr sz="1300" b="1" i="1" spc="5" dirty="0">
                <a:latin typeface="Arial"/>
                <a:cs typeface="Arial"/>
              </a:rPr>
              <a:t>las</a:t>
            </a:r>
            <a:r>
              <a:rPr sz="1300" b="1" i="1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subestaciones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romanLcParenBoth"/>
            </a:pPr>
            <a:endParaRPr sz="1300">
              <a:latin typeface="Arial"/>
              <a:cs typeface="Arial"/>
            </a:endParaRPr>
          </a:p>
          <a:p>
            <a:pPr marL="12700" marR="322580" algn="just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El ajuste de las unidades instantáneas </a:t>
            </a:r>
            <a:r>
              <a:rPr sz="1300" spc="10" dirty="0">
                <a:latin typeface="Arial"/>
                <a:cs typeface="Arial"/>
              </a:rPr>
              <a:t>se </a:t>
            </a:r>
            <a:r>
              <a:rPr sz="1300" spc="5" dirty="0">
                <a:latin typeface="Arial"/>
                <a:cs typeface="Arial"/>
              </a:rPr>
              <a:t>lleva a cabo tomando por lo menos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120% de la corriente de falla en la próxima subestación vecina. El </a:t>
            </a:r>
            <a:r>
              <a:rPr sz="1300" spc="10" dirty="0">
                <a:latin typeface="Arial"/>
                <a:cs typeface="Arial"/>
              </a:rPr>
              <a:t>20%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margen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evita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solapar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unidades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instantáneas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otras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estaciones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vecinas,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marL="612775" indent="-431165">
              <a:lnSpc>
                <a:spcPct val="100000"/>
              </a:lnSpc>
              <a:buAutoNum type="romanLcParenBoth" startAt="2"/>
              <a:tabLst>
                <a:tab pos="612775" algn="l"/>
                <a:tab pos="613410" algn="l"/>
              </a:tabLst>
            </a:pPr>
            <a:r>
              <a:rPr sz="1300" b="1" i="1" spc="5" dirty="0">
                <a:latin typeface="Arial"/>
                <a:cs typeface="Arial"/>
              </a:rPr>
              <a:t>Líneas</a:t>
            </a:r>
            <a:r>
              <a:rPr sz="1300" b="1" i="1" spc="-10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de</a:t>
            </a:r>
            <a:r>
              <a:rPr sz="1300" b="1" i="1" spc="-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Distribución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Puede usarse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dos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valores para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regular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estas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442595" marR="5080" indent="-215900">
              <a:lnSpc>
                <a:spcPts val="1520"/>
              </a:lnSpc>
              <a:buAutoNum type="arabicPeriod"/>
              <a:tabLst>
                <a:tab pos="443230" algn="l"/>
              </a:tabLst>
            </a:pPr>
            <a:r>
              <a:rPr sz="1300" dirty="0">
                <a:latin typeface="Arial"/>
                <a:cs typeface="Arial"/>
              </a:rPr>
              <a:t>El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50%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8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cortocircuito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máxima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punto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conexión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relé.</a:t>
            </a:r>
            <a:endParaRPr sz="1300">
              <a:latin typeface="Arial"/>
              <a:cs typeface="Arial"/>
            </a:endParaRPr>
          </a:p>
          <a:p>
            <a:pPr marL="442595" indent="-215900">
              <a:lnSpc>
                <a:spcPts val="1465"/>
              </a:lnSpc>
              <a:buAutoNum type="arabicPeriod"/>
              <a:tabLst>
                <a:tab pos="443230" algn="l"/>
              </a:tabLst>
            </a:pPr>
            <a:r>
              <a:rPr sz="1300" spc="5" dirty="0">
                <a:latin typeface="Arial"/>
                <a:cs typeface="Arial"/>
              </a:rPr>
              <a:t>Entre seis y diez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veces la capacidad nominal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máxima del circuito.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182245">
              <a:lnSpc>
                <a:spcPct val="100000"/>
              </a:lnSpc>
            </a:pPr>
            <a:r>
              <a:rPr sz="1300" b="1" i="1" spc="5" dirty="0">
                <a:latin typeface="Arial"/>
                <a:cs typeface="Arial"/>
              </a:rPr>
              <a:t>(</a:t>
            </a:r>
            <a:r>
              <a:rPr sz="1300" b="1" i="1" spc="-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iii)</a:t>
            </a:r>
            <a:r>
              <a:rPr sz="1300" b="1" i="1" spc="360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Transformadores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12700" marR="337820" algn="just">
              <a:lnSpc>
                <a:spcPct val="97100"/>
              </a:lnSpc>
            </a:pP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unidades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instantáneas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relés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instalados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lado primario de los transformadores se ajustan en un valor entre 120% y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150%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 corriente de cortocircuito en la barra del lado de baja tensión,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referida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 lado de alta tensión.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Arial"/>
              <a:cs typeface="Arial"/>
            </a:endParaRPr>
          </a:p>
          <a:p>
            <a:pPr marL="12700" marR="336550" algn="just">
              <a:lnSpc>
                <a:spcPct val="1006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 4</a:t>
            </a:r>
            <a:r>
              <a:rPr sz="1300" spc="5" dirty="0">
                <a:latin typeface="Arial"/>
                <a:cs typeface="Arial"/>
              </a:rPr>
              <a:t>: Considerando la red de la fig.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8, suponer que Zs = j2</a:t>
            </a:r>
            <a:r>
              <a:rPr sz="1300" spc="5" dirty="0">
                <a:latin typeface="Symbol"/>
                <a:cs typeface="Symbol"/>
              </a:rPr>
              <a:t>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y </a:t>
            </a:r>
            <a:r>
              <a:rPr sz="1300" dirty="0">
                <a:latin typeface="Arial"/>
                <a:cs typeface="Arial"/>
              </a:rPr>
              <a:t>ZAB </a:t>
            </a:r>
            <a:r>
              <a:rPr sz="1300" spc="5" dirty="0">
                <a:latin typeface="Arial"/>
                <a:cs typeface="Arial"/>
              </a:rPr>
              <a:t>= </a:t>
            </a:r>
            <a:r>
              <a:rPr sz="1300" dirty="0">
                <a:latin typeface="Arial"/>
                <a:cs typeface="Arial"/>
              </a:rPr>
              <a:t>j </a:t>
            </a:r>
            <a:r>
              <a:rPr sz="1300" spc="5" dirty="0">
                <a:latin typeface="Arial"/>
                <a:cs typeface="Arial"/>
              </a:rPr>
              <a:t> 15</a:t>
            </a:r>
            <a:r>
              <a:rPr sz="1300" spc="5" dirty="0">
                <a:latin typeface="Symbol"/>
                <a:cs typeface="Symbol"/>
              </a:rPr>
              <a:t></a:t>
            </a:r>
            <a:r>
              <a:rPr sz="1300" spc="5" dirty="0">
                <a:latin typeface="Arial"/>
                <a:cs typeface="Arial"/>
              </a:rPr>
              <a:t>, y Un=132kV; luego, calcular el ajuste de la unidad 50 de fase, teniendo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cuenta que hay un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 de 1200/5 y el relé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tiene In-relé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= 5A.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Solución: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La corriente de cortocircuito trifásico para una falla 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barra </a:t>
            </a:r>
            <a:r>
              <a:rPr sz="1300" spc="10" dirty="0">
                <a:latin typeface="Arial"/>
                <a:cs typeface="Arial"/>
              </a:rPr>
              <a:t>B</a:t>
            </a:r>
            <a:r>
              <a:rPr sz="1300" spc="5" dirty="0">
                <a:latin typeface="Arial"/>
                <a:cs typeface="Arial"/>
              </a:rPr>
              <a:t> es: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34055" y="7463790"/>
            <a:ext cx="942340" cy="170180"/>
          </a:xfrm>
          <a:custGeom>
            <a:avLst/>
            <a:gdLst/>
            <a:ahLst/>
            <a:cxnLst/>
            <a:rect l="l" t="t" r="r" b="b"/>
            <a:pathLst>
              <a:path w="942339" h="170179">
                <a:moveTo>
                  <a:pt x="11430" y="122681"/>
                </a:moveTo>
                <a:lnTo>
                  <a:pt x="32766" y="112013"/>
                </a:lnTo>
              </a:path>
              <a:path w="942339" h="170179">
                <a:moveTo>
                  <a:pt x="32766" y="112013"/>
                </a:moveTo>
                <a:lnTo>
                  <a:pt x="65531" y="169925"/>
                </a:lnTo>
              </a:path>
              <a:path w="942339" h="170179">
                <a:moveTo>
                  <a:pt x="65531" y="169925"/>
                </a:moveTo>
                <a:lnTo>
                  <a:pt x="97536" y="22097"/>
                </a:lnTo>
              </a:path>
              <a:path w="942339" h="170179">
                <a:moveTo>
                  <a:pt x="97536" y="22097"/>
                </a:moveTo>
                <a:lnTo>
                  <a:pt x="174498" y="22097"/>
                </a:lnTo>
              </a:path>
              <a:path w="942339" h="170179">
                <a:moveTo>
                  <a:pt x="0" y="0"/>
                </a:moveTo>
                <a:lnTo>
                  <a:pt x="94183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36670" y="7463790"/>
            <a:ext cx="886460" cy="170180"/>
          </a:xfrm>
          <a:custGeom>
            <a:avLst/>
            <a:gdLst/>
            <a:ahLst/>
            <a:cxnLst/>
            <a:rect l="l" t="t" r="r" b="b"/>
            <a:pathLst>
              <a:path w="886460" h="170179">
                <a:moveTo>
                  <a:pt x="12191" y="122681"/>
                </a:moveTo>
                <a:lnTo>
                  <a:pt x="33527" y="112013"/>
                </a:lnTo>
              </a:path>
              <a:path w="886460" h="170179">
                <a:moveTo>
                  <a:pt x="33527" y="112013"/>
                </a:moveTo>
                <a:lnTo>
                  <a:pt x="65531" y="169925"/>
                </a:lnTo>
              </a:path>
              <a:path w="886460" h="170179">
                <a:moveTo>
                  <a:pt x="65531" y="169925"/>
                </a:moveTo>
                <a:lnTo>
                  <a:pt x="98297" y="22097"/>
                </a:lnTo>
              </a:path>
              <a:path w="886460" h="170179">
                <a:moveTo>
                  <a:pt x="98297" y="22097"/>
                </a:moveTo>
                <a:lnTo>
                  <a:pt x="175259" y="22097"/>
                </a:lnTo>
              </a:path>
              <a:path w="886460" h="170179">
                <a:moveTo>
                  <a:pt x="0" y="0"/>
                </a:moveTo>
                <a:lnTo>
                  <a:pt x="88620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24344" y="7343557"/>
            <a:ext cx="38227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i="1" spc="10" dirty="0">
                <a:latin typeface="Times New Roman"/>
                <a:cs typeface="Times New Roman"/>
              </a:rPr>
              <a:t>Icc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05859" y="7343557"/>
            <a:ext cx="10413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7441" y="7343557"/>
            <a:ext cx="108077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4.</a:t>
            </a:r>
            <a:r>
              <a:rPr sz="1100" spc="10" dirty="0">
                <a:latin typeface="Times New Roman"/>
                <a:cs typeface="Times New Roman"/>
              </a:rPr>
              <a:t>93</a:t>
            </a:r>
            <a:r>
              <a:rPr sz="1100" spc="-65" dirty="0">
                <a:latin typeface="Times New Roman"/>
                <a:cs typeface="Times New Roman"/>
              </a:rPr>
              <a:t>1</a:t>
            </a:r>
            <a:r>
              <a:rPr sz="1100" i="1" spc="10" dirty="0">
                <a:latin typeface="Times New Roman"/>
                <a:cs typeface="Times New Roman"/>
              </a:rPr>
              <a:t>k</a:t>
            </a:r>
            <a:r>
              <a:rPr sz="1100" i="1" spc="5" dirty="0">
                <a:latin typeface="Times New Roman"/>
                <a:cs typeface="Times New Roman"/>
              </a:rPr>
              <a:t>A</a:t>
            </a:r>
            <a:r>
              <a:rPr sz="1100" spc="20" dirty="0">
                <a:latin typeface="Symbol"/>
                <a:cs typeface="Symbol"/>
              </a:rPr>
              <a:t>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9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spc="-142" baseline="42735" dirty="0">
                <a:latin typeface="MT Extra"/>
                <a:cs typeface="MT Extra"/>
              </a:rPr>
              <a:t></a:t>
            </a:r>
            <a:endParaRPr sz="975" baseline="42735">
              <a:latin typeface="MT Extra"/>
              <a:cs typeface="MT Ext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3476" y="7463952"/>
            <a:ext cx="19050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115695" algn="l"/>
              </a:tabLst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5" dirty="0">
                <a:latin typeface="Times New Roman"/>
                <a:cs typeface="Times New Roman"/>
              </a:rPr>
              <a:t>(</a:t>
            </a:r>
            <a:r>
              <a:rPr sz="1100" i="1" spc="10" dirty="0">
                <a:latin typeface="Times New Roman"/>
                <a:cs typeface="Times New Roman"/>
              </a:rPr>
              <a:t>Zs</a:t>
            </a:r>
            <a:r>
              <a:rPr sz="1100" i="1" spc="-2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ZA</a:t>
            </a:r>
            <a:r>
              <a:rPr sz="1100" i="1" spc="50" dirty="0">
                <a:latin typeface="Times New Roman"/>
                <a:cs typeface="Times New Roman"/>
              </a:rPr>
              <a:t>B</a:t>
            </a:r>
            <a:r>
              <a:rPr sz="1100" spc="5" dirty="0">
                <a:latin typeface="Times New Roman"/>
                <a:cs typeface="Times New Roman"/>
              </a:rPr>
              <a:t>)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i="1" spc="80" dirty="0">
                <a:latin typeface="Times New Roman"/>
                <a:cs typeface="Times New Roman"/>
              </a:rPr>
              <a:t>j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i="1" spc="-45" dirty="0">
                <a:latin typeface="Times New Roman"/>
                <a:cs typeface="Times New Roman"/>
              </a:rPr>
              <a:t>j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-10" dirty="0">
                <a:latin typeface="Times New Roman"/>
                <a:cs typeface="Times New Roman"/>
              </a:rPr>
              <a:t>5</a:t>
            </a:r>
            <a:r>
              <a:rPr sz="1100" spc="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19314" y="7252878"/>
            <a:ext cx="150876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013460" algn="l"/>
              </a:tabLst>
            </a:pPr>
            <a:r>
              <a:rPr sz="1100" spc="-25" dirty="0">
                <a:latin typeface="Times New Roman"/>
                <a:cs typeface="Times New Roman"/>
              </a:rPr>
              <a:t>1.1</a:t>
            </a:r>
            <a:r>
              <a:rPr sz="1100" i="1" spc="-25" dirty="0">
                <a:latin typeface="Times New Roman"/>
                <a:cs typeface="Times New Roman"/>
              </a:rPr>
              <a:t>Un	</a:t>
            </a:r>
            <a:r>
              <a:rPr sz="1100" spc="25" dirty="0">
                <a:latin typeface="Times New Roman"/>
                <a:cs typeface="Times New Roman"/>
              </a:rPr>
              <a:t>1.1</a:t>
            </a:r>
            <a:r>
              <a:rPr sz="1100" spc="25" dirty="0">
                <a:latin typeface="Symbol"/>
                <a:cs typeface="Symbol"/>
              </a:rPr>
              <a:t></a:t>
            </a:r>
            <a:r>
              <a:rPr sz="1100" spc="25" dirty="0">
                <a:latin typeface="Times New Roman"/>
                <a:cs typeface="Times New Roman"/>
              </a:rPr>
              <a:t>132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651" y="7847941"/>
            <a:ext cx="6122035" cy="11868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7100"/>
              </a:lnSpc>
              <a:spcBef>
                <a:spcPts val="160"/>
              </a:spcBef>
            </a:pPr>
            <a:r>
              <a:rPr sz="1300" spc="5" dirty="0">
                <a:latin typeface="Arial"/>
                <a:cs typeface="Arial"/>
              </a:rPr>
              <a:t>Tomando como criterio que el ajuste de la unidad instantánea es el 120% de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r>
              <a:rPr sz="1300" spc="25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próxima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subestación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vecina,</a:t>
            </a:r>
            <a:r>
              <a:rPr sz="1300" spc="2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donde</a:t>
            </a:r>
            <a:r>
              <a:rPr sz="1300" spc="2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20%</a:t>
            </a:r>
            <a:r>
              <a:rPr sz="1300" spc="2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margen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evita solapar las unidades instantáneas de la estación vecina B, queda luego que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 de la unidad 50 referido al primario 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i="1" spc="5" dirty="0">
                <a:latin typeface="Times New Roman"/>
                <a:cs typeface="Times New Roman"/>
              </a:rPr>
              <a:t>TAP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(1º </a:t>
            </a:r>
            <a:r>
              <a:rPr sz="1300" i="1" spc="5" dirty="0">
                <a:latin typeface="Times New Roman"/>
                <a:cs typeface="Times New Roman"/>
              </a:rPr>
              <a:t>)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4931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dirty="0">
                <a:latin typeface="Times New Roman"/>
                <a:cs typeface="Times New Roman"/>
              </a:rPr>
              <a:t> 1.2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5" dirty="0">
                <a:latin typeface="Times New Roman"/>
                <a:cs typeface="Times New Roman"/>
              </a:rPr>
              <a:t> 5917.2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7" y="407071"/>
            <a:ext cx="1689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7363" y="2208054"/>
            <a:ext cx="6057265" cy="0"/>
          </a:xfrm>
          <a:custGeom>
            <a:avLst/>
            <a:gdLst/>
            <a:ahLst/>
            <a:cxnLst/>
            <a:rect l="l" t="t" r="r" b="b"/>
            <a:pathLst>
              <a:path w="6057265">
                <a:moveTo>
                  <a:pt x="0" y="0"/>
                </a:moveTo>
                <a:lnTo>
                  <a:pt x="6057115" y="0"/>
                </a:lnTo>
              </a:path>
            </a:pathLst>
          </a:custGeom>
          <a:ln w="105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4648" y="654650"/>
            <a:ext cx="5789295" cy="2149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mismo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referido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secundario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sería: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332740" algn="ctr">
              <a:lnSpc>
                <a:spcPct val="100000"/>
              </a:lnSpc>
            </a:pPr>
            <a:r>
              <a:rPr sz="1300" i="1" spc="5" dirty="0">
                <a:latin typeface="Times New Roman"/>
                <a:cs typeface="Times New Roman"/>
              </a:rPr>
              <a:t>TAP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(2º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)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5917.2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5/1200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24.655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Luego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TAP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será: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332740" algn="ctr">
              <a:lnSpc>
                <a:spcPct val="100000"/>
              </a:lnSpc>
            </a:pPr>
            <a:r>
              <a:rPr sz="1300" i="1" spc="5" dirty="0">
                <a:latin typeface="Times New Roman"/>
                <a:cs typeface="Times New Roman"/>
              </a:rPr>
              <a:t>TAP</a:t>
            </a:r>
            <a:r>
              <a:rPr sz="1300" i="1" spc="-2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TAP(2º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)/In-relé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24.655/5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4.931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71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</a:t>
            </a:r>
            <a:r>
              <a:rPr sz="1300" i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</a:t>
            </a:r>
            <a:r>
              <a:rPr sz="1300" spc="5" dirty="0">
                <a:latin typeface="Arial"/>
                <a:cs typeface="Arial"/>
              </a:rPr>
              <a:t>: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siguiente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gráfico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muestra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sobrecorriente en escalas logarítmica, correspondiente a un modelo digital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moderno.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24874" y="5798922"/>
            <a:ext cx="16446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i="1" dirty="0">
                <a:latin typeface="Times New Roman"/>
                <a:cs typeface="Times New Roman"/>
              </a:rPr>
              <a:t>Ip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4664" y="5798922"/>
            <a:ext cx="7366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42595" algn="l"/>
              </a:tabLst>
            </a:pPr>
            <a:r>
              <a:rPr sz="1300" i="1" dirty="0">
                <a:latin typeface="Times New Roman"/>
                <a:cs typeface="Times New Roman"/>
              </a:rPr>
              <a:t>I</a:t>
            </a:r>
            <a:r>
              <a:rPr sz="1300" i="1" spc="10" dirty="0">
                <a:latin typeface="Times New Roman"/>
                <a:cs typeface="Times New Roman"/>
              </a:rPr>
              <a:t>&gt;</a:t>
            </a:r>
            <a:r>
              <a:rPr sz="1300" i="1" dirty="0">
                <a:latin typeface="Times New Roman"/>
                <a:cs typeface="Times New Roman"/>
              </a:rPr>
              <a:t>	I&gt;&gt;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35662" y="5798922"/>
            <a:ext cx="4191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i="1" dirty="0">
                <a:latin typeface="Times New Roman"/>
                <a:cs typeface="Times New Roman"/>
              </a:rPr>
              <a:t>I&gt;&gt;&gt;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7363" y="8288057"/>
            <a:ext cx="5777865" cy="0"/>
          </a:xfrm>
          <a:custGeom>
            <a:avLst/>
            <a:gdLst/>
            <a:ahLst/>
            <a:cxnLst/>
            <a:rect l="l" t="t" r="r" b="b"/>
            <a:pathLst>
              <a:path w="5777865">
                <a:moveTo>
                  <a:pt x="0" y="0"/>
                </a:moveTo>
                <a:lnTo>
                  <a:pt x="5777600" y="0"/>
                </a:lnTo>
              </a:path>
            </a:pathLst>
          </a:custGeom>
          <a:ln w="105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4631" y="6183730"/>
            <a:ext cx="5804535" cy="3084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Donde: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12700" marR="5080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Ip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: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característica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inverso</a:t>
            </a:r>
            <a:endParaRPr sz="1300">
              <a:latin typeface="Arial"/>
              <a:cs typeface="Arial"/>
            </a:endParaRPr>
          </a:p>
          <a:p>
            <a:pPr marL="12700" marR="5715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I&gt;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: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1er.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3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característica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definido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I&gt;&gt;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: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Valor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del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2do.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arranque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característica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definido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80"/>
              </a:lnSpc>
            </a:pPr>
            <a:r>
              <a:rPr sz="1300" spc="5" dirty="0">
                <a:latin typeface="Arial"/>
                <a:cs typeface="Arial"/>
              </a:rPr>
              <a:t>I&gt;&gt;&gt; </a:t>
            </a:r>
            <a:r>
              <a:rPr sz="1300" dirty="0">
                <a:latin typeface="Arial"/>
                <a:cs typeface="Arial"/>
              </a:rPr>
              <a:t>:</a:t>
            </a:r>
            <a:r>
              <a:rPr sz="1300" spc="5" dirty="0">
                <a:latin typeface="Arial"/>
                <a:cs typeface="Arial"/>
              </a:rPr>
              <a:t> Valor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TAP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arranque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</a:t>
            </a:r>
            <a:r>
              <a:rPr sz="13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6:</a:t>
            </a:r>
            <a:r>
              <a:rPr sz="1300" i="1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sistema mostrado en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fig.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13: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Arial"/>
              <a:cs typeface="Arial"/>
            </a:endParaRPr>
          </a:p>
          <a:p>
            <a:pPr marL="256540" marR="20320" indent="-243840">
              <a:lnSpc>
                <a:spcPts val="1510"/>
              </a:lnSpc>
              <a:buAutoNum type="arabicPeriod"/>
              <a:tabLst>
                <a:tab pos="256540" algn="l"/>
              </a:tabLst>
            </a:pPr>
            <a:r>
              <a:rPr sz="1300" spc="5" dirty="0">
                <a:latin typeface="Arial"/>
                <a:cs typeface="Arial"/>
              </a:rPr>
              <a:t>Calcular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corrientes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nominales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elementos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niveles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cortocircuito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trifásico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falla en cada barra.</a:t>
            </a:r>
            <a:endParaRPr sz="1300">
              <a:latin typeface="Arial"/>
              <a:cs typeface="Arial"/>
            </a:endParaRPr>
          </a:p>
          <a:p>
            <a:pPr marL="255904" indent="-243840">
              <a:lnSpc>
                <a:spcPts val="1480"/>
              </a:lnSpc>
              <a:buAutoNum type="arabicPeriod"/>
              <a:tabLst>
                <a:tab pos="256540" algn="l"/>
              </a:tabLst>
            </a:pPr>
            <a:r>
              <a:rPr sz="1300" spc="5" dirty="0">
                <a:latin typeface="Arial"/>
                <a:cs typeface="Arial"/>
              </a:rPr>
              <a:t>Determinar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valores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TAP’s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50,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DIAL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89125" y="3040729"/>
            <a:ext cx="4782820" cy="2548255"/>
            <a:chOff x="1389125" y="3040729"/>
            <a:chExt cx="4782820" cy="2548255"/>
          </a:xfrm>
        </p:grpSpPr>
        <p:sp>
          <p:nvSpPr>
            <p:cNvPr id="11" name="object 11"/>
            <p:cNvSpPr/>
            <p:nvPr/>
          </p:nvSpPr>
          <p:spPr>
            <a:xfrm>
              <a:off x="1408175" y="537972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08175" y="5267705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08175" y="518922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8175" y="512826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08175" y="507796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08175" y="503529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08175" y="499948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08175" y="4967477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08175" y="493852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08175" y="474802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08175" y="463677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08175" y="4558284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08175" y="449656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08175" y="444703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08175" y="440436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08175" y="436854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08175" y="433501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08175" y="4306824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08175" y="411708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08175" y="400507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08175" y="392658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08175" y="386562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08175" y="3815334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08175" y="377266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08175" y="373684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08175" y="3704844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08175" y="367588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408175" y="348538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08175" y="337413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08175" y="329565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08175" y="323392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408175" y="3184398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08175" y="314172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08175" y="3105912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08175" y="3073146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08175" y="3044190"/>
              <a:ext cx="4760595" cy="0"/>
            </a:xfrm>
            <a:custGeom>
              <a:avLst/>
              <a:gdLst/>
              <a:ahLst/>
              <a:cxnLst/>
              <a:rect l="l" t="t" r="r" b="b"/>
              <a:pathLst>
                <a:path w="4760595">
                  <a:moveTo>
                    <a:pt x="0" y="0"/>
                  </a:moveTo>
                  <a:lnTo>
                    <a:pt x="4760214" y="0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41497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79697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74819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35067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12258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31535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06617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49696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168390" y="3044190"/>
              <a:ext cx="0" cy="2525395"/>
            </a:xfrm>
            <a:custGeom>
              <a:avLst/>
              <a:gdLst/>
              <a:ahLst/>
              <a:cxnLst/>
              <a:rect l="l" t="t" r="r" b="b"/>
              <a:pathLst>
                <a:path h="2525395">
                  <a:moveTo>
                    <a:pt x="0" y="0"/>
                  </a:moveTo>
                  <a:lnTo>
                    <a:pt x="0" y="2525267"/>
                  </a:lnTo>
                </a:path>
              </a:pathLst>
            </a:custGeom>
            <a:ln w="3175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08175" y="3044190"/>
              <a:ext cx="4760595" cy="2525395"/>
            </a:xfrm>
            <a:custGeom>
              <a:avLst/>
              <a:gdLst/>
              <a:ahLst/>
              <a:cxnLst/>
              <a:rect l="l" t="t" r="r" b="b"/>
              <a:pathLst>
                <a:path w="4760595" h="2525395">
                  <a:moveTo>
                    <a:pt x="0" y="0"/>
                  </a:moveTo>
                  <a:lnTo>
                    <a:pt x="4760214" y="0"/>
                  </a:lnTo>
                </a:path>
                <a:path w="4760595" h="2525395">
                  <a:moveTo>
                    <a:pt x="4760214" y="0"/>
                  </a:moveTo>
                  <a:lnTo>
                    <a:pt x="4760214" y="2525267"/>
                  </a:lnTo>
                </a:path>
                <a:path w="4760595" h="2525395">
                  <a:moveTo>
                    <a:pt x="4760214" y="2525267"/>
                  </a:moveTo>
                  <a:lnTo>
                    <a:pt x="0" y="2525267"/>
                  </a:lnTo>
                </a:path>
                <a:path w="4760595" h="2525395">
                  <a:moveTo>
                    <a:pt x="0" y="2525267"/>
                  </a:moveTo>
                  <a:lnTo>
                    <a:pt x="0" y="0"/>
                  </a:lnTo>
                </a:path>
              </a:pathLst>
            </a:custGeom>
            <a:ln w="6921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89125" y="3044190"/>
              <a:ext cx="4779645" cy="2544445"/>
            </a:xfrm>
            <a:custGeom>
              <a:avLst/>
              <a:gdLst/>
              <a:ahLst/>
              <a:cxnLst/>
              <a:rect l="l" t="t" r="r" b="b"/>
              <a:pathLst>
                <a:path w="4779645" h="2544445">
                  <a:moveTo>
                    <a:pt x="19050" y="0"/>
                  </a:moveTo>
                  <a:lnTo>
                    <a:pt x="19050" y="2525267"/>
                  </a:lnTo>
                </a:path>
                <a:path w="4779645" h="2544445">
                  <a:moveTo>
                    <a:pt x="0" y="2525267"/>
                  </a:moveTo>
                  <a:lnTo>
                    <a:pt x="19050" y="2525267"/>
                  </a:lnTo>
                </a:path>
                <a:path w="4779645" h="2544445">
                  <a:moveTo>
                    <a:pt x="0" y="1894331"/>
                  </a:moveTo>
                  <a:lnTo>
                    <a:pt x="19050" y="1894331"/>
                  </a:lnTo>
                </a:path>
                <a:path w="4779645" h="2544445">
                  <a:moveTo>
                    <a:pt x="0" y="1262633"/>
                  </a:moveTo>
                  <a:lnTo>
                    <a:pt x="19050" y="1262633"/>
                  </a:lnTo>
                </a:path>
                <a:path w="4779645" h="2544445">
                  <a:moveTo>
                    <a:pt x="0" y="631697"/>
                  </a:moveTo>
                  <a:lnTo>
                    <a:pt x="19050" y="631697"/>
                  </a:lnTo>
                </a:path>
                <a:path w="4779645" h="2544445">
                  <a:moveTo>
                    <a:pt x="0" y="0"/>
                  </a:moveTo>
                  <a:lnTo>
                    <a:pt x="19050" y="0"/>
                  </a:lnTo>
                </a:path>
                <a:path w="4779645" h="2544445">
                  <a:moveTo>
                    <a:pt x="19050" y="2525267"/>
                  </a:moveTo>
                  <a:lnTo>
                    <a:pt x="4779264" y="2525267"/>
                  </a:lnTo>
                </a:path>
                <a:path w="4779645" h="2544445">
                  <a:moveTo>
                    <a:pt x="19050" y="2538983"/>
                  </a:moveTo>
                  <a:lnTo>
                    <a:pt x="19050" y="2525267"/>
                  </a:lnTo>
                </a:path>
                <a:path w="4779645" h="2544445">
                  <a:moveTo>
                    <a:pt x="1452372" y="2538983"/>
                  </a:moveTo>
                  <a:lnTo>
                    <a:pt x="1452372" y="2525267"/>
                  </a:lnTo>
                </a:path>
                <a:path w="4779645" h="2544445">
                  <a:moveTo>
                    <a:pt x="2290572" y="2538983"/>
                  </a:moveTo>
                  <a:lnTo>
                    <a:pt x="2290572" y="2525267"/>
                  </a:lnTo>
                </a:path>
                <a:path w="4779645" h="2544445">
                  <a:moveTo>
                    <a:pt x="2885694" y="2538983"/>
                  </a:moveTo>
                  <a:lnTo>
                    <a:pt x="2885694" y="2525267"/>
                  </a:lnTo>
                </a:path>
                <a:path w="4779645" h="2544445">
                  <a:moveTo>
                    <a:pt x="3345941" y="2538983"/>
                  </a:moveTo>
                  <a:lnTo>
                    <a:pt x="3345941" y="2525267"/>
                  </a:lnTo>
                </a:path>
                <a:path w="4779645" h="2544445">
                  <a:moveTo>
                    <a:pt x="3723132" y="2538983"/>
                  </a:moveTo>
                  <a:lnTo>
                    <a:pt x="3723132" y="2525267"/>
                  </a:lnTo>
                </a:path>
                <a:path w="4779645" h="2544445">
                  <a:moveTo>
                    <a:pt x="4042410" y="2538983"/>
                  </a:moveTo>
                  <a:lnTo>
                    <a:pt x="4042410" y="2525267"/>
                  </a:lnTo>
                </a:path>
                <a:path w="4779645" h="2544445">
                  <a:moveTo>
                    <a:pt x="4317492" y="2538983"/>
                  </a:moveTo>
                  <a:lnTo>
                    <a:pt x="4317492" y="2525267"/>
                  </a:lnTo>
                </a:path>
                <a:path w="4779645" h="2544445">
                  <a:moveTo>
                    <a:pt x="4560570" y="2538983"/>
                  </a:moveTo>
                  <a:lnTo>
                    <a:pt x="4560570" y="2525267"/>
                  </a:lnTo>
                </a:path>
                <a:path w="4779645" h="2544445">
                  <a:moveTo>
                    <a:pt x="4779264" y="2538983"/>
                  </a:moveTo>
                  <a:lnTo>
                    <a:pt x="4779264" y="2525267"/>
                  </a:lnTo>
                </a:path>
                <a:path w="4779645" h="2544445">
                  <a:moveTo>
                    <a:pt x="19050" y="2544317"/>
                  </a:moveTo>
                  <a:lnTo>
                    <a:pt x="19050" y="2525267"/>
                  </a:lnTo>
                </a:path>
                <a:path w="4779645" h="2544445">
                  <a:moveTo>
                    <a:pt x="4779264" y="2544317"/>
                  </a:moveTo>
                  <a:lnTo>
                    <a:pt x="4779264" y="25252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15795" y="3361182"/>
              <a:ext cx="5715" cy="189865"/>
            </a:xfrm>
            <a:custGeom>
              <a:avLst/>
              <a:gdLst/>
              <a:ahLst/>
              <a:cxnLst/>
              <a:rect l="l" t="t" r="r" b="b"/>
              <a:pathLst>
                <a:path w="5715" h="189864">
                  <a:moveTo>
                    <a:pt x="0" y="0"/>
                  </a:moveTo>
                  <a:lnTo>
                    <a:pt x="762" y="24384"/>
                  </a:lnTo>
                  <a:lnTo>
                    <a:pt x="1523" y="49529"/>
                  </a:lnTo>
                  <a:lnTo>
                    <a:pt x="2285" y="99822"/>
                  </a:lnTo>
                  <a:lnTo>
                    <a:pt x="3047" y="124968"/>
                  </a:lnTo>
                  <a:lnTo>
                    <a:pt x="3809" y="148590"/>
                  </a:lnTo>
                  <a:lnTo>
                    <a:pt x="4571" y="169925"/>
                  </a:lnTo>
                  <a:lnTo>
                    <a:pt x="5334" y="189738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421129" y="3550920"/>
              <a:ext cx="7620" cy="111760"/>
            </a:xfrm>
            <a:custGeom>
              <a:avLst/>
              <a:gdLst/>
              <a:ahLst/>
              <a:cxnLst/>
              <a:rect l="l" t="t" r="r" b="b"/>
              <a:pathLst>
                <a:path w="7619" h="111760">
                  <a:moveTo>
                    <a:pt x="0" y="0"/>
                  </a:moveTo>
                  <a:lnTo>
                    <a:pt x="1523" y="18287"/>
                  </a:lnTo>
                  <a:lnTo>
                    <a:pt x="2285" y="34289"/>
                  </a:lnTo>
                  <a:lnTo>
                    <a:pt x="3047" y="48767"/>
                  </a:lnTo>
                  <a:lnTo>
                    <a:pt x="3809" y="62483"/>
                  </a:lnTo>
                  <a:lnTo>
                    <a:pt x="4571" y="75437"/>
                  </a:lnTo>
                  <a:lnTo>
                    <a:pt x="5333" y="87629"/>
                  </a:lnTo>
                  <a:lnTo>
                    <a:pt x="7619" y="111251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428749" y="3662172"/>
              <a:ext cx="6350" cy="78740"/>
            </a:xfrm>
            <a:custGeom>
              <a:avLst/>
              <a:gdLst/>
              <a:ahLst/>
              <a:cxnLst/>
              <a:rect l="l" t="t" r="r" b="b"/>
              <a:pathLst>
                <a:path w="6350" h="78739">
                  <a:moveTo>
                    <a:pt x="0" y="0"/>
                  </a:moveTo>
                  <a:lnTo>
                    <a:pt x="762" y="11429"/>
                  </a:lnTo>
                  <a:lnTo>
                    <a:pt x="1524" y="22098"/>
                  </a:lnTo>
                  <a:lnTo>
                    <a:pt x="2286" y="42672"/>
                  </a:lnTo>
                  <a:lnTo>
                    <a:pt x="3809" y="61722"/>
                  </a:lnTo>
                  <a:lnTo>
                    <a:pt x="6096" y="78486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434845" y="3740658"/>
              <a:ext cx="6985" cy="60960"/>
            </a:xfrm>
            <a:custGeom>
              <a:avLst/>
              <a:gdLst/>
              <a:ahLst/>
              <a:cxnLst/>
              <a:rect l="l" t="t" r="r" b="b"/>
              <a:pathLst>
                <a:path w="6984" h="60960">
                  <a:moveTo>
                    <a:pt x="0" y="0"/>
                  </a:moveTo>
                  <a:lnTo>
                    <a:pt x="1523" y="16763"/>
                  </a:lnTo>
                  <a:lnTo>
                    <a:pt x="4571" y="47243"/>
                  </a:lnTo>
                  <a:lnTo>
                    <a:pt x="6857" y="60959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441703" y="3801618"/>
              <a:ext cx="6350" cy="50800"/>
            </a:xfrm>
            <a:custGeom>
              <a:avLst/>
              <a:gdLst/>
              <a:ahLst/>
              <a:cxnLst/>
              <a:rect l="l" t="t" r="r" b="b"/>
              <a:pathLst>
                <a:path w="6350" h="50800">
                  <a:moveTo>
                    <a:pt x="0" y="0"/>
                  </a:moveTo>
                  <a:lnTo>
                    <a:pt x="1524" y="13716"/>
                  </a:lnTo>
                  <a:lnTo>
                    <a:pt x="2286" y="25908"/>
                  </a:lnTo>
                  <a:lnTo>
                    <a:pt x="6096" y="50292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447799" y="3851910"/>
              <a:ext cx="2952115" cy="1607820"/>
            </a:xfrm>
            <a:custGeom>
              <a:avLst/>
              <a:gdLst/>
              <a:ahLst/>
              <a:cxnLst/>
              <a:rect l="l" t="t" r="r" b="b"/>
              <a:pathLst>
                <a:path w="2952115" h="1607820">
                  <a:moveTo>
                    <a:pt x="0" y="0"/>
                  </a:moveTo>
                  <a:lnTo>
                    <a:pt x="1524" y="11429"/>
                  </a:lnTo>
                  <a:lnTo>
                    <a:pt x="3047" y="21336"/>
                  </a:lnTo>
                  <a:lnTo>
                    <a:pt x="6858" y="41148"/>
                  </a:lnTo>
                </a:path>
                <a:path w="2952115" h="1607820">
                  <a:moveTo>
                    <a:pt x="6858" y="41148"/>
                  </a:moveTo>
                  <a:lnTo>
                    <a:pt x="9143" y="60960"/>
                  </a:lnTo>
                  <a:lnTo>
                    <a:pt x="12953" y="77724"/>
                  </a:lnTo>
                </a:path>
                <a:path w="2952115" h="1607820">
                  <a:moveTo>
                    <a:pt x="12953" y="77724"/>
                  </a:moveTo>
                  <a:lnTo>
                    <a:pt x="16002" y="95250"/>
                  </a:lnTo>
                  <a:lnTo>
                    <a:pt x="19812" y="110489"/>
                  </a:lnTo>
                </a:path>
                <a:path w="2952115" h="1607820">
                  <a:moveTo>
                    <a:pt x="19812" y="110489"/>
                  </a:moveTo>
                  <a:lnTo>
                    <a:pt x="22097" y="125729"/>
                  </a:lnTo>
                  <a:lnTo>
                    <a:pt x="25908" y="139445"/>
                  </a:lnTo>
                </a:path>
                <a:path w="2952115" h="1607820">
                  <a:moveTo>
                    <a:pt x="25908" y="139445"/>
                  </a:moveTo>
                  <a:lnTo>
                    <a:pt x="32765" y="165353"/>
                  </a:lnTo>
                </a:path>
                <a:path w="2952115" h="1607820">
                  <a:moveTo>
                    <a:pt x="32765" y="165353"/>
                  </a:moveTo>
                  <a:lnTo>
                    <a:pt x="35813" y="177545"/>
                  </a:lnTo>
                  <a:lnTo>
                    <a:pt x="38862" y="188975"/>
                  </a:lnTo>
                </a:path>
                <a:path w="2952115" h="1607820">
                  <a:moveTo>
                    <a:pt x="38862" y="188975"/>
                  </a:moveTo>
                  <a:lnTo>
                    <a:pt x="48006" y="220979"/>
                  </a:lnTo>
                  <a:lnTo>
                    <a:pt x="51815" y="231648"/>
                  </a:lnTo>
                </a:path>
                <a:path w="2952115" h="1607820">
                  <a:moveTo>
                    <a:pt x="51815" y="231648"/>
                  </a:moveTo>
                  <a:lnTo>
                    <a:pt x="54863" y="240791"/>
                  </a:lnTo>
                  <a:lnTo>
                    <a:pt x="57912" y="249174"/>
                  </a:lnTo>
                </a:path>
                <a:path w="2952115" h="1607820">
                  <a:moveTo>
                    <a:pt x="57912" y="249174"/>
                  </a:moveTo>
                  <a:lnTo>
                    <a:pt x="60197" y="259079"/>
                  </a:lnTo>
                  <a:lnTo>
                    <a:pt x="64008" y="267462"/>
                  </a:lnTo>
                </a:path>
                <a:path w="2952115" h="1607820">
                  <a:moveTo>
                    <a:pt x="64008" y="267462"/>
                  </a:moveTo>
                  <a:lnTo>
                    <a:pt x="70103" y="284225"/>
                  </a:lnTo>
                </a:path>
                <a:path w="2952115" h="1607820">
                  <a:moveTo>
                    <a:pt x="70103" y="284225"/>
                  </a:moveTo>
                  <a:lnTo>
                    <a:pt x="73152" y="291845"/>
                  </a:lnTo>
                  <a:lnTo>
                    <a:pt x="76962" y="299465"/>
                  </a:lnTo>
                </a:path>
                <a:path w="2952115" h="1607820">
                  <a:moveTo>
                    <a:pt x="76962" y="299465"/>
                  </a:moveTo>
                  <a:lnTo>
                    <a:pt x="80009" y="306324"/>
                  </a:lnTo>
                  <a:lnTo>
                    <a:pt x="83058" y="313943"/>
                  </a:lnTo>
                </a:path>
                <a:path w="2952115" h="1607820">
                  <a:moveTo>
                    <a:pt x="83058" y="313943"/>
                  </a:moveTo>
                  <a:lnTo>
                    <a:pt x="85343" y="321563"/>
                  </a:lnTo>
                  <a:lnTo>
                    <a:pt x="89153" y="328422"/>
                  </a:lnTo>
                </a:path>
                <a:path w="2952115" h="1607820">
                  <a:moveTo>
                    <a:pt x="89153" y="328422"/>
                  </a:moveTo>
                  <a:lnTo>
                    <a:pt x="95250" y="341375"/>
                  </a:lnTo>
                </a:path>
                <a:path w="2952115" h="1607820">
                  <a:moveTo>
                    <a:pt x="95250" y="341375"/>
                  </a:moveTo>
                  <a:lnTo>
                    <a:pt x="101346" y="353567"/>
                  </a:lnTo>
                </a:path>
                <a:path w="2952115" h="1607820">
                  <a:moveTo>
                    <a:pt x="101346" y="353567"/>
                  </a:moveTo>
                  <a:lnTo>
                    <a:pt x="108203" y="365760"/>
                  </a:lnTo>
                </a:path>
                <a:path w="2952115" h="1607820">
                  <a:moveTo>
                    <a:pt x="108203" y="365760"/>
                  </a:moveTo>
                  <a:lnTo>
                    <a:pt x="114300" y="377951"/>
                  </a:lnTo>
                </a:path>
                <a:path w="2952115" h="1607820">
                  <a:moveTo>
                    <a:pt x="114300" y="377951"/>
                  </a:moveTo>
                  <a:lnTo>
                    <a:pt x="116586" y="383286"/>
                  </a:lnTo>
                  <a:lnTo>
                    <a:pt x="120396" y="387857"/>
                  </a:lnTo>
                </a:path>
                <a:path w="2952115" h="1607820">
                  <a:moveTo>
                    <a:pt x="120396" y="387857"/>
                  </a:moveTo>
                  <a:lnTo>
                    <a:pt x="122681" y="393191"/>
                  </a:lnTo>
                  <a:lnTo>
                    <a:pt x="125730" y="399288"/>
                  </a:lnTo>
                </a:path>
                <a:path w="2952115" h="1607820">
                  <a:moveTo>
                    <a:pt x="125730" y="399288"/>
                  </a:moveTo>
                  <a:lnTo>
                    <a:pt x="131825" y="409955"/>
                  </a:lnTo>
                </a:path>
                <a:path w="2952115" h="1607820">
                  <a:moveTo>
                    <a:pt x="131825" y="409955"/>
                  </a:moveTo>
                  <a:lnTo>
                    <a:pt x="137922" y="419100"/>
                  </a:lnTo>
                </a:path>
                <a:path w="2952115" h="1607820">
                  <a:moveTo>
                    <a:pt x="137922" y="419100"/>
                  </a:moveTo>
                  <a:lnTo>
                    <a:pt x="144018" y="429005"/>
                  </a:lnTo>
                </a:path>
                <a:path w="2952115" h="1607820">
                  <a:moveTo>
                    <a:pt x="144018" y="429005"/>
                  </a:moveTo>
                  <a:lnTo>
                    <a:pt x="150113" y="437388"/>
                  </a:lnTo>
                </a:path>
                <a:path w="2952115" h="1607820">
                  <a:moveTo>
                    <a:pt x="150113" y="437388"/>
                  </a:moveTo>
                  <a:lnTo>
                    <a:pt x="156209" y="447293"/>
                  </a:lnTo>
                </a:path>
                <a:path w="2952115" h="1607820">
                  <a:moveTo>
                    <a:pt x="156209" y="447293"/>
                  </a:moveTo>
                  <a:lnTo>
                    <a:pt x="162306" y="455675"/>
                  </a:lnTo>
                </a:path>
                <a:path w="2952115" h="1607820">
                  <a:moveTo>
                    <a:pt x="162306" y="455675"/>
                  </a:moveTo>
                  <a:lnTo>
                    <a:pt x="168402" y="463295"/>
                  </a:lnTo>
                </a:path>
                <a:path w="2952115" h="1607820">
                  <a:moveTo>
                    <a:pt x="168402" y="463295"/>
                  </a:moveTo>
                  <a:lnTo>
                    <a:pt x="174497" y="471677"/>
                  </a:lnTo>
                </a:path>
                <a:path w="2952115" h="1607820">
                  <a:moveTo>
                    <a:pt x="174497" y="471677"/>
                  </a:moveTo>
                  <a:lnTo>
                    <a:pt x="179831" y="479298"/>
                  </a:lnTo>
                </a:path>
                <a:path w="2952115" h="1607820">
                  <a:moveTo>
                    <a:pt x="179831" y="479298"/>
                  </a:moveTo>
                  <a:lnTo>
                    <a:pt x="192024" y="494538"/>
                  </a:lnTo>
                </a:path>
                <a:path w="2952115" h="1607820">
                  <a:moveTo>
                    <a:pt x="192024" y="494538"/>
                  </a:moveTo>
                  <a:lnTo>
                    <a:pt x="204216" y="508253"/>
                  </a:lnTo>
                </a:path>
                <a:path w="2952115" h="1607820">
                  <a:moveTo>
                    <a:pt x="204216" y="508253"/>
                  </a:moveTo>
                  <a:lnTo>
                    <a:pt x="210312" y="515874"/>
                  </a:lnTo>
                </a:path>
                <a:path w="2952115" h="1607820">
                  <a:moveTo>
                    <a:pt x="210312" y="515874"/>
                  </a:moveTo>
                  <a:lnTo>
                    <a:pt x="215645" y="522731"/>
                  </a:lnTo>
                </a:path>
                <a:path w="2952115" h="1607820">
                  <a:moveTo>
                    <a:pt x="215645" y="522731"/>
                  </a:moveTo>
                  <a:lnTo>
                    <a:pt x="220980" y="528827"/>
                  </a:lnTo>
                </a:path>
                <a:path w="2952115" h="1607820">
                  <a:moveTo>
                    <a:pt x="220980" y="528827"/>
                  </a:moveTo>
                  <a:lnTo>
                    <a:pt x="227075" y="535686"/>
                  </a:lnTo>
                </a:path>
                <a:path w="2952115" h="1607820">
                  <a:moveTo>
                    <a:pt x="227075" y="535686"/>
                  </a:moveTo>
                  <a:lnTo>
                    <a:pt x="232410" y="541781"/>
                  </a:lnTo>
                </a:path>
                <a:path w="2952115" h="1607820">
                  <a:moveTo>
                    <a:pt x="232410" y="541781"/>
                  </a:moveTo>
                  <a:lnTo>
                    <a:pt x="238506" y="547877"/>
                  </a:lnTo>
                </a:path>
                <a:path w="2952115" h="1607820">
                  <a:moveTo>
                    <a:pt x="238506" y="547877"/>
                  </a:moveTo>
                  <a:lnTo>
                    <a:pt x="244601" y="552450"/>
                  </a:lnTo>
                </a:path>
                <a:path w="2952115" h="1607820">
                  <a:moveTo>
                    <a:pt x="244601" y="552450"/>
                  </a:moveTo>
                  <a:lnTo>
                    <a:pt x="249936" y="558545"/>
                  </a:lnTo>
                </a:path>
                <a:path w="2952115" h="1607820">
                  <a:moveTo>
                    <a:pt x="249936" y="558545"/>
                  </a:moveTo>
                  <a:lnTo>
                    <a:pt x="256031" y="564641"/>
                  </a:lnTo>
                </a:path>
                <a:path w="2952115" h="1607820">
                  <a:moveTo>
                    <a:pt x="256031" y="564641"/>
                  </a:moveTo>
                  <a:lnTo>
                    <a:pt x="262127" y="569976"/>
                  </a:lnTo>
                </a:path>
                <a:path w="2952115" h="1607820">
                  <a:moveTo>
                    <a:pt x="262127" y="569976"/>
                  </a:moveTo>
                  <a:lnTo>
                    <a:pt x="269748" y="577595"/>
                  </a:lnTo>
                  <a:lnTo>
                    <a:pt x="273557" y="580643"/>
                  </a:lnTo>
                </a:path>
                <a:path w="2952115" h="1607820">
                  <a:moveTo>
                    <a:pt x="273557" y="580643"/>
                  </a:moveTo>
                  <a:lnTo>
                    <a:pt x="278130" y="585977"/>
                  </a:lnTo>
                </a:path>
                <a:path w="2952115" h="1607820">
                  <a:moveTo>
                    <a:pt x="278130" y="585977"/>
                  </a:moveTo>
                  <a:lnTo>
                    <a:pt x="284225" y="591312"/>
                  </a:lnTo>
                </a:path>
                <a:path w="2952115" h="1607820">
                  <a:moveTo>
                    <a:pt x="284225" y="591312"/>
                  </a:moveTo>
                  <a:lnTo>
                    <a:pt x="290322" y="595884"/>
                  </a:lnTo>
                </a:path>
                <a:path w="2952115" h="1607820">
                  <a:moveTo>
                    <a:pt x="290322" y="595884"/>
                  </a:moveTo>
                  <a:lnTo>
                    <a:pt x="295656" y="601217"/>
                  </a:lnTo>
                </a:path>
                <a:path w="2952115" h="1607820">
                  <a:moveTo>
                    <a:pt x="295656" y="601217"/>
                  </a:moveTo>
                  <a:lnTo>
                    <a:pt x="298704" y="602741"/>
                  </a:lnTo>
                  <a:lnTo>
                    <a:pt x="301751" y="605789"/>
                  </a:lnTo>
                </a:path>
                <a:path w="2952115" h="1607820">
                  <a:moveTo>
                    <a:pt x="301751" y="605789"/>
                  </a:moveTo>
                  <a:lnTo>
                    <a:pt x="304800" y="608076"/>
                  </a:lnTo>
                  <a:lnTo>
                    <a:pt x="307086" y="611124"/>
                  </a:lnTo>
                </a:path>
                <a:path w="2952115" h="1607820">
                  <a:moveTo>
                    <a:pt x="307086" y="611124"/>
                  </a:moveTo>
                  <a:lnTo>
                    <a:pt x="312419" y="614934"/>
                  </a:lnTo>
                </a:path>
                <a:path w="2952115" h="1607820">
                  <a:moveTo>
                    <a:pt x="312419" y="614934"/>
                  </a:moveTo>
                  <a:lnTo>
                    <a:pt x="314706" y="617219"/>
                  </a:lnTo>
                  <a:lnTo>
                    <a:pt x="318516" y="619505"/>
                  </a:lnTo>
                </a:path>
                <a:path w="2952115" h="1607820">
                  <a:moveTo>
                    <a:pt x="318516" y="619505"/>
                  </a:moveTo>
                  <a:lnTo>
                    <a:pt x="326136" y="627126"/>
                  </a:lnTo>
                  <a:lnTo>
                    <a:pt x="329945" y="629412"/>
                  </a:lnTo>
                </a:path>
                <a:path w="2952115" h="1607820">
                  <a:moveTo>
                    <a:pt x="329945" y="629412"/>
                  </a:moveTo>
                  <a:lnTo>
                    <a:pt x="334518" y="633222"/>
                  </a:lnTo>
                </a:path>
                <a:path w="2952115" h="1607820">
                  <a:moveTo>
                    <a:pt x="334518" y="633222"/>
                  </a:moveTo>
                  <a:lnTo>
                    <a:pt x="339851" y="637793"/>
                  </a:lnTo>
                </a:path>
                <a:path w="2952115" h="1607820">
                  <a:moveTo>
                    <a:pt x="339851" y="637793"/>
                  </a:moveTo>
                  <a:lnTo>
                    <a:pt x="342900" y="639317"/>
                  </a:lnTo>
                  <a:lnTo>
                    <a:pt x="345948" y="640841"/>
                  </a:lnTo>
                </a:path>
                <a:path w="2952115" h="1607820">
                  <a:moveTo>
                    <a:pt x="345948" y="640841"/>
                  </a:moveTo>
                  <a:lnTo>
                    <a:pt x="351281" y="645413"/>
                  </a:lnTo>
                </a:path>
                <a:path w="2952115" h="1607820">
                  <a:moveTo>
                    <a:pt x="351281" y="645413"/>
                  </a:moveTo>
                  <a:lnTo>
                    <a:pt x="356616" y="649986"/>
                  </a:lnTo>
                </a:path>
                <a:path w="2952115" h="1607820">
                  <a:moveTo>
                    <a:pt x="356616" y="649986"/>
                  </a:moveTo>
                  <a:lnTo>
                    <a:pt x="358901" y="652272"/>
                  </a:lnTo>
                  <a:lnTo>
                    <a:pt x="362712" y="654557"/>
                  </a:lnTo>
                </a:path>
                <a:path w="2952115" h="1607820">
                  <a:moveTo>
                    <a:pt x="362712" y="654557"/>
                  </a:moveTo>
                  <a:lnTo>
                    <a:pt x="368045" y="657605"/>
                  </a:lnTo>
                </a:path>
                <a:path w="2952115" h="1607820">
                  <a:moveTo>
                    <a:pt x="368045" y="657605"/>
                  </a:moveTo>
                  <a:lnTo>
                    <a:pt x="372618" y="662177"/>
                  </a:lnTo>
                </a:path>
                <a:path w="2952115" h="1607820">
                  <a:moveTo>
                    <a:pt x="372618" y="662177"/>
                  </a:moveTo>
                  <a:lnTo>
                    <a:pt x="378713" y="665226"/>
                  </a:lnTo>
                </a:path>
                <a:path w="2952115" h="1607820">
                  <a:moveTo>
                    <a:pt x="378713" y="665226"/>
                  </a:moveTo>
                  <a:lnTo>
                    <a:pt x="384048" y="669036"/>
                  </a:lnTo>
                </a:path>
                <a:path w="2952115" h="1607820">
                  <a:moveTo>
                    <a:pt x="384048" y="669036"/>
                  </a:moveTo>
                  <a:lnTo>
                    <a:pt x="389381" y="673607"/>
                  </a:lnTo>
                </a:path>
                <a:path w="2952115" h="1607820">
                  <a:moveTo>
                    <a:pt x="389381" y="673607"/>
                  </a:moveTo>
                  <a:lnTo>
                    <a:pt x="394716" y="676655"/>
                  </a:lnTo>
                </a:path>
                <a:path w="2952115" h="1607820">
                  <a:moveTo>
                    <a:pt x="394716" y="676655"/>
                  </a:moveTo>
                  <a:lnTo>
                    <a:pt x="400050" y="680465"/>
                  </a:lnTo>
                </a:path>
                <a:path w="2952115" h="1607820">
                  <a:moveTo>
                    <a:pt x="400050" y="680465"/>
                  </a:moveTo>
                  <a:lnTo>
                    <a:pt x="402336" y="681989"/>
                  </a:lnTo>
                  <a:lnTo>
                    <a:pt x="406145" y="683513"/>
                  </a:lnTo>
                </a:path>
                <a:path w="2952115" h="1607820">
                  <a:moveTo>
                    <a:pt x="406145" y="683513"/>
                  </a:moveTo>
                  <a:lnTo>
                    <a:pt x="410718" y="687324"/>
                  </a:lnTo>
                </a:path>
                <a:path w="2952115" h="1607820">
                  <a:moveTo>
                    <a:pt x="410718" y="687324"/>
                  </a:moveTo>
                  <a:lnTo>
                    <a:pt x="416051" y="690372"/>
                  </a:lnTo>
                </a:path>
                <a:path w="2952115" h="1607820">
                  <a:moveTo>
                    <a:pt x="416051" y="690372"/>
                  </a:moveTo>
                  <a:lnTo>
                    <a:pt x="421386" y="694181"/>
                  </a:lnTo>
                </a:path>
                <a:path w="2952115" h="1607820">
                  <a:moveTo>
                    <a:pt x="421386" y="694181"/>
                  </a:moveTo>
                  <a:lnTo>
                    <a:pt x="426719" y="697229"/>
                  </a:lnTo>
                </a:path>
                <a:path w="2952115" h="1607820">
                  <a:moveTo>
                    <a:pt x="426719" y="697229"/>
                  </a:moveTo>
                  <a:lnTo>
                    <a:pt x="432054" y="701039"/>
                  </a:lnTo>
                </a:path>
                <a:path w="2952115" h="1607820">
                  <a:moveTo>
                    <a:pt x="432054" y="701039"/>
                  </a:moveTo>
                  <a:lnTo>
                    <a:pt x="436625" y="704088"/>
                  </a:lnTo>
                </a:path>
                <a:path w="2952115" h="1607820">
                  <a:moveTo>
                    <a:pt x="436625" y="704088"/>
                  </a:moveTo>
                  <a:lnTo>
                    <a:pt x="441960" y="707898"/>
                  </a:lnTo>
                </a:path>
                <a:path w="2952115" h="1607820">
                  <a:moveTo>
                    <a:pt x="441960" y="707898"/>
                  </a:moveTo>
                  <a:lnTo>
                    <a:pt x="447294" y="710184"/>
                  </a:lnTo>
                </a:path>
                <a:path w="2952115" h="1607820">
                  <a:moveTo>
                    <a:pt x="447294" y="710184"/>
                  </a:moveTo>
                  <a:lnTo>
                    <a:pt x="457962" y="717803"/>
                  </a:lnTo>
                </a:path>
                <a:path w="2952115" h="1607820">
                  <a:moveTo>
                    <a:pt x="457962" y="717803"/>
                  </a:moveTo>
                  <a:lnTo>
                    <a:pt x="463295" y="720089"/>
                  </a:lnTo>
                </a:path>
                <a:path w="2952115" h="1607820">
                  <a:moveTo>
                    <a:pt x="463295" y="720089"/>
                  </a:moveTo>
                  <a:lnTo>
                    <a:pt x="465581" y="721613"/>
                  </a:lnTo>
                  <a:lnTo>
                    <a:pt x="467868" y="723900"/>
                  </a:lnTo>
                </a:path>
                <a:path w="2952115" h="1607820">
                  <a:moveTo>
                    <a:pt x="467868" y="723900"/>
                  </a:moveTo>
                  <a:lnTo>
                    <a:pt x="473201" y="726186"/>
                  </a:lnTo>
                </a:path>
                <a:path w="2952115" h="1607820">
                  <a:moveTo>
                    <a:pt x="473201" y="726186"/>
                  </a:moveTo>
                  <a:lnTo>
                    <a:pt x="476250" y="727710"/>
                  </a:lnTo>
                  <a:lnTo>
                    <a:pt x="478536" y="729234"/>
                  </a:lnTo>
                </a:path>
                <a:path w="2952115" h="1607820">
                  <a:moveTo>
                    <a:pt x="478536" y="729234"/>
                  </a:moveTo>
                  <a:lnTo>
                    <a:pt x="483869" y="732281"/>
                  </a:lnTo>
                </a:path>
                <a:path w="2952115" h="1607820">
                  <a:moveTo>
                    <a:pt x="483869" y="732281"/>
                  </a:moveTo>
                  <a:lnTo>
                    <a:pt x="489204" y="734567"/>
                  </a:lnTo>
                </a:path>
                <a:path w="2952115" h="1607820">
                  <a:moveTo>
                    <a:pt x="489204" y="734567"/>
                  </a:moveTo>
                  <a:lnTo>
                    <a:pt x="491489" y="736853"/>
                  </a:lnTo>
                  <a:lnTo>
                    <a:pt x="493775" y="738377"/>
                  </a:lnTo>
                </a:path>
                <a:path w="2952115" h="1607820">
                  <a:moveTo>
                    <a:pt x="493775" y="738377"/>
                  </a:moveTo>
                  <a:lnTo>
                    <a:pt x="499110" y="740663"/>
                  </a:lnTo>
                </a:path>
                <a:path w="2952115" h="1607820">
                  <a:moveTo>
                    <a:pt x="499110" y="740663"/>
                  </a:moveTo>
                  <a:lnTo>
                    <a:pt x="504444" y="743712"/>
                  </a:lnTo>
                </a:path>
                <a:path w="2952115" h="1607820">
                  <a:moveTo>
                    <a:pt x="504444" y="743712"/>
                  </a:moveTo>
                  <a:lnTo>
                    <a:pt x="509777" y="745998"/>
                  </a:lnTo>
                </a:path>
                <a:path w="2952115" h="1607820">
                  <a:moveTo>
                    <a:pt x="509777" y="745998"/>
                  </a:moveTo>
                  <a:lnTo>
                    <a:pt x="512063" y="747522"/>
                  </a:lnTo>
                  <a:lnTo>
                    <a:pt x="515112" y="749807"/>
                  </a:lnTo>
                </a:path>
                <a:path w="2952115" h="1607820">
                  <a:moveTo>
                    <a:pt x="515112" y="749807"/>
                  </a:moveTo>
                  <a:lnTo>
                    <a:pt x="518922" y="752093"/>
                  </a:lnTo>
                </a:path>
                <a:path w="2952115" h="1607820">
                  <a:moveTo>
                    <a:pt x="518922" y="752093"/>
                  </a:moveTo>
                  <a:lnTo>
                    <a:pt x="524256" y="754379"/>
                  </a:lnTo>
                </a:path>
                <a:path w="2952115" h="1607820">
                  <a:moveTo>
                    <a:pt x="524256" y="754379"/>
                  </a:moveTo>
                  <a:lnTo>
                    <a:pt x="529589" y="757427"/>
                  </a:lnTo>
                </a:path>
                <a:path w="2952115" h="1607820">
                  <a:moveTo>
                    <a:pt x="529589" y="757427"/>
                  </a:moveTo>
                  <a:lnTo>
                    <a:pt x="534924" y="759713"/>
                  </a:lnTo>
                </a:path>
                <a:path w="2952115" h="1607820">
                  <a:moveTo>
                    <a:pt x="534924" y="759713"/>
                  </a:moveTo>
                  <a:lnTo>
                    <a:pt x="540257" y="762762"/>
                  </a:lnTo>
                </a:path>
                <a:path w="2952115" h="1607820">
                  <a:moveTo>
                    <a:pt x="540257" y="762762"/>
                  </a:moveTo>
                  <a:lnTo>
                    <a:pt x="544068" y="765048"/>
                  </a:lnTo>
                </a:path>
                <a:path w="2952115" h="1607820">
                  <a:moveTo>
                    <a:pt x="544068" y="765048"/>
                  </a:moveTo>
                  <a:lnTo>
                    <a:pt x="549401" y="768095"/>
                  </a:lnTo>
                </a:path>
                <a:path w="2952115" h="1607820">
                  <a:moveTo>
                    <a:pt x="549401" y="768095"/>
                  </a:moveTo>
                  <a:lnTo>
                    <a:pt x="560069" y="772667"/>
                  </a:lnTo>
                </a:path>
                <a:path w="2952115" h="1607820">
                  <a:moveTo>
                    <a:pt x="560069" y="772667"/>
                  </a:moveTo>
                  <a:lnTo>
                    <a:pt x="563880" y="775715"/>
                  </a:lnTo>
                </a:path>
                <a:path w="2952115" h="1607820">
                  <a:moveTo>
                    <a:pt x="563880" y="775715"/>
                  </a:moveTo>
                  <a:lnTo>
                    <a:pt x="569213" y="778001"/>
                  </a:lnTo>
                </a:path>
                <a:path w="2952115" h="1607820">
                  <a:moveTo>
                    <a:pt x="569213" y="778001"/>
                  </a:moveTo>
                  <a:lnTo>
                    <a:pt x="574548" y="779526"/>
                  </a:lnTo>
                </a:path>
                <a:path w="2952115" h="1607820">
                  <a:moveTo>
                    <a:pt x="574548" y="779526"/>
                  </a:moveTo>
                  <a:lnTo>
                    <a:pt x="579119" y="782574"/>
                  </a:lnTo>
                </a:path>
                <a:path w="2952115" h="1607820">
                  <a:moveTo>
                    <a:pt x="579119" y="782574"/>
                  </a:moveTo>
                  <a:lnTo>
                    <a:pt x="584454" y="784860"/>
                  </a:lnTo>
                </a:path>
                <a:path w="2952115" h="1607820">
                  <a:moveTo>
                    <a:pt x="584454" y="784860"/>
                  </a:moveTo>
                  <a:lnTo>
                    <a:pt x="589026" y="787907"/>
                  </a:lnTo>
                </a:path>
                <a:path w="2952115" h="1607820">
                  <a:moveTo>
                    <a:pt x="589026" y="787907"/>
                  </a:moveTo>
                  <a:lnTo>
                    <a:pt x="595883" y="790193"/>
                  </a:lnTo>
                  <a:lnTo>
                    <a:pt x="598932" y="791717"/>
                  </a:lnTo>
                </a:path>
                <a:path w="2952115" h="1607820">
                  <a:moveTo>
                    <a:pt x="598932" y="791717"/>
                  </a:moveTo>
                  <a:lnTo>
                    <a:pt x="603504" y="794765"/>
                  </a:lnTo>
                </a:path>
                <a:path w="2952115" h="1607820">
                  <a:moveTo>
                    <a:pt x="603504" y="794765"/>
                  </a:moveTo>
                  <a:lnTo>
                    <a:pt x="608076" y="796289"/>
                  </a:lnTo>
                </a:path>
                <a:path w="2952115" h="1607820">
                  <a:moveTo>
                    <a:pt x="608076" y="796289"/>
                  </a:moveTo>
                  <a:lnTo>
                    <a:pt x="613410" y="798576"/>
                  </a:lnTo>
                </a:path>
                <a:path w="2952115" h="1607820">
                  <a:moveTo>
                    <a:pt x="613410" y="798576"/>
                  </a:moveTo>
                  <a:lnTo>
                    <a:pt x="617982" y="801624"/>
                  </a:lnTo>
                </a:path>
                <a:path w="2952115" h="1607820">
                  <a:moveTo>
                    <a:pt x="617982" y="801624"/>
                  </a:moveTo>
                  <a:lnTo>
                    <a:pt x="620268" y="802386"/>
                  </a:lnTo>
                  <a:lnTo>
                    <a:pt x="623316" y="803148"/>
                  </a:lnTo>
                </a:path>
                <a:path w="2952115" h="1607820">
                  <a:moveTo>
                    <a:pt x="623316" y="803148"/>
                  </a:moveTo>
                  <a:lnTo>
                    <a:pt x="624839" y="803910"/>
                  </a:lnTo>
                  <a:lnTo>
                    <a:pt x="627126" y="806195"/>
                  </a:lnTo>
                </a:path>
                <a:path w="2952115" h="1607820">
                  <a:moveTo>
                    <a:pt x="627126" y="806195"/>
                  </a:moveTo>
                  <a:lnTo>
                    <a:pt x="630174" y="806957"/>
                  </a:lnTo>
                  <a:lnTo>
                    <a:pt x="632460" y="807719"/>
                  </a:lnTo>
                </a:path>
                <a:path w="2952115" h="1607820">
                  <a:moveTo>
                    <a:pt x="632460" y="807719"/>
                  </a:moveTo>
                  <a:lnTo>
                    <a:pt x="637032" y="810005"/>
                  </a:lnTo>
                </a:path>
                <a:path w="2952115" h="1607820">
                  <a:moveTo>
                    <a:pt x="637032" y="810005"/>
                  </a:moveTo>
                  <a:lnTo>
                    <a:pt x="639318" y="810767"/>
                  </a:lnTo>
                  <a:lnTo>
                    <a:pt x="643889" y="813053"/>
                  </a:lnTo>
                  <a:lnTo>
                    <a:pt x="646176" y="814577"/>
                  </a:lnTo>
                </a:path>
                <a:path w="2952115" h="1607820">
                  <a:moveTo>
                    <a:pt x="646176" y="814577"/>
                  </a:moveTo>
                  <a:lnTo>
                    <a:pt x="649224" y="815339"/>
                  </a:lnTo>
                  <a:lnTo>
                    <a:pt x="651510" y="816101"/>
                  </a:lnTo>
                </a:path>
                <a:path w="2952115" h="1607820">
                  <a:moveTo>
                    <a:pt x="651510" y="816101"/>
                  </a:moveTo>
                  <a:lnTo>
                    <a:pt x="653033" y="816863"/>
                  </a:lnTo>
                  <a:lnTo>
                    <a:pt x="656082" y="819150"/>
                  </a:lnTo>
                </a:path>
                <a:path w="2952115" h="1607820">
                  <a:moveTo>
                    <a:pt x="656082" y="819150"/>
                  </a:moveTo>
                  <a:lnTo>
                    <a:pt x="658368" y="819912"/>
                  </a:lnTo>
                  <a:lnTo>
                    <a:pt x="661416" y="820674"/>
                  </a:lnTo>
                </a:path>
                <a:path w="2952115" h="1607820">
                  <a:moveTo>
                    <a:pt x="661416" y="820674"/>
                  </a:moveTo>
                  <a:lnTo>
                    <a:pt x="665226" y="822198"/>
                  </a:lnTo>
                </a:path>
                <a:path w="2952115" h="1607820">
                  <a:moveTo>
                    <a:pt x="665226" y="822198"/>
                  </a:moveTo>
                  <a:lnTo>
                    <a:pt x="668274" y="822960"/>
                  </a:lnTo>
                  <a:lnTo>
                    <a:pt x="670560" y="825245"/>
                  </a:lnTo>
                </a:path>
                <a:path w="2952115" h="1607820">
                  <a:moveTo>
                    <a:pt x="670560" y="825245"/>
                  </a:moveTo>
                  <a:lnTo>
                    <a:pt x="681989" y="829055"/>
                  </a:lnTo>
                  <a:lnTo>
                    <a:pt x="684276" y="831341"/>
                  </a:lnTo>
                </a:path>
                <a:path w="2952115" h="1607820">
                  <a:moveTo>
                    <a:pt x="684276" y="831341"/>
                  </a:moveTo>
                  <a:lnTo>
                    <a:pt x="691133" y="833627"/>
                  </a:lnTo>
                  <a:lnTo>
                    <a:pt x="694182" y="834389"/>
                  </a:lnTo>
                </a:path>
                <a:path w="2952115" h="1607820">
                  <a:moveTo>
                    <a:pt x="694182" y="834389"/>
                  </a:moveTo>
                  <a:lnTo>
                    <a:pt x="696468" y="835151"/>
                  </a:lnTo>
                  <a:lnTo>
                    <a:pt x="698754" y="836676"/>
                  </a:lnTo>
                </a:path>
                <a:path w="2952115" h="1607820">
                  <a:moveTo>
                    <a:pt x="698754" y="836676"/>
                  </a:moveTo>
                  <a:lnTo>
                    <a:pt x="702563" y="838962"/>
                  </a:lnTo>
                </a:path>
                <a:path w="2952115" h="1607820">
                  <a:moveTo>
                    <a:pt x="702563" y="838962"/>
                  </a:moveTo>
                  <a:lnTo>
                    <a:pt x="705612" y="839724"/>
                  </a:lnTo>
                  <a:lnTo>
                    <a:pt x="712469" y="842010"/>
                  </a:lnTo>
                </a:path>
                <a:path w="2952115" h="1607820">
                  <a:moveTo>
                    <a:pt x="712469" y="842010"/>
                  </a:moveTo>
                  <a:lnTo>
                    <a:pt x="716280" y="844295"/>
                  </a:lnTo>
                </a:path>
                <a:path w="2952115" h="1607820">
                  <a:moveTo>
                    <a:pt x="716280" y="844295"/>
                  </a:moveTo>
                  <a:lnTo>
                    <a:pt x="718566" y="845057"/>
                  </a:lnTo>
                  <a:lnTo>
                    <a:pt x="720851" y="846581"/>
                  </a:lnTo>
                </a:path>
                <a:path w="2952115" h="1607820">
                  <a:moveTo>
                    <a:pt x="720851" y="846581"/>
                  </a:moveTo>
                  <a:lnTo>
                    <a:pt x="723900" y="847343"/>
                  </a:lnTo>
                  <a:lnTo>
                    <a:pt x="726186" y="848105"/>
                  </a:lnTo>
                </a:path>
                <a:path w="2952115" h="1607820">
                  <a:moveTo>
                    <a:pt x="726186" y="848105"/>
                  </a:moveTo>
                  <a:lnTo>
                    <a:pt x="730757" y="850391"/>
                  </a:lnTo>
                </a:path>
                <a:path w="2952115" h="1607820">
                  <a:moveTo>
                    <a:pt x="730757" y="850391"/>
                  </a:moveTo>
                  <a:lnTo>
                    <a:pt x="734568" y="851915"/>
                  </a:lnTo>
                </a:path>
                <a:path w="2952115" h="1607820">
                  <a:moveTo>
                    <a:pt x="734568" y="851915"/>
                  </a:moveTo>
                  <a:lnTo>
                    <a:pt x="737616" y="852677"/>
                  </a:lnTo>
                  <a:lnTo>
                    <a:pt x="744474" y="854963"/>
                  </a:lnTo>
                </a:path>
                <a:path w="2952115" h="1607820">
                  <a:moveTo>
                    <a:pt x="744474" y="854963"/>
                  </a:moveTo>
                  <a:lnTo>
                    <a:pt x="748283" y="857250"/>
                  </a:lnTo>
                </a:path>
                <a:path w="2952115" h="1607820">
                  <a:moveTo>
                    <a:pt x="748283" y="857250"/>
                  </a:moveTo>
                  <a:lnTo>
                    <a:pt x="752856" y="858774"/>
                  </a:lnTo>
                </a:path>
                <a:path w="2952115" h="1607820">
                  <a:moveTo>
                    <a:pt x="752856" y="858774"/>
                  </a:moveTo>
                  <a:lnTo>
                    <a:pt x="759713" y="861060"/>
                  </a:lnTo>
                  <a:lnTo>
                    <a:pt x="762762" y="861822"/>
                  </a:lnTo>
                </a:path>
                <a:path w="2952115" h="1607820">
                  <a:moveTo>
                    <a:pt x="762762" y="861822"/>
                  </a:moveTo>
                  <a:lnTo>
                    <a:pt x="766572" y="864107"/>
                  </a:lnTo>
                </a:path>
                <a:path w="2952115" h="1607820">
                  <a:moveTo>
                    <a:pt x="766572" y="864107"/>
                  </a:moveTo>
                  <a:lnTo>
                    <a:pt x="775716" y="867155"/>
                  </a:lnTo>
                </a:path>
                <a:path w="2952115" h="1607820">
                  <a:moveTo>
                    <a:pt x="775716" y="867155"/>
                  </a:moveTo>
                  <a:lnTo>
                    <a:pt x="779526" y="869441"/>
                  </a:lnTo>
                </a:path>
                <a:path w="2952115" h="1607820">
                  <a:moveTo>
                    <a:pt x="779526" y="869441"/>
                  </a:moveTo>
                  <a:lnTo>
                    <a:pt x="790956" y="873251"/>
                  </a:lnTo>
                  <a:lnTo>
                    <a:pt x="794004" y="874013"/>
                  </a:lnTo>
                </a:path>
                <a:path w="2952115" h="1607820">
                  <a:moveTo>
                    <a:pt x="794004" y="874013"/>
                  </a:moveTo>
                  <a:lnTo>
                    <a:pt x="797813" y="876300"/>
                  </a:lnTo>
                </a:path>
                <a:path w="2952115" h="1607820">
                  <a:moveTo>
                    <a:pt x="797813" y="876300"/>
                  </a:moveTo>
                  <a:lnTo>
                    <a:pt x="802386" y="877824"/>
                  </a:lnTo>
                </a:path>
                <a:path w="2952115" h="1607820">
                  <a:moveTo>
                    <a:pt x="802386" y="877824"/>
                  </a:moveTo>
                  <a:lnTo>
                    <a:pt x="806957" y="879348"/>
                  </a:lnTo>
                </a:path>
                <a:path w="2952115" h="1607820">
                  <a:moveTo>
                    <a:pt x="806957" y="879348"/>
                  </a:moveTo>
                  <a:lnTo>
                    <a:pt x="810768" y="880872"/>
                  </a:lnTo>
                </a:path>
                <a:path w="2952115" h="1607820">
                  <a:moveTo>
                    <a:pt x="810768" y="880872"/>
                  </a:moveTo>
                  <a:lnTo>
                    <a:pt x="815339" y="883157"/>
                  </a:lnTo>
                </a:path>
                <a:path w="2952115" h="1607820">
                  <a:moveTo>
                    <a:pt x="815339" y="883157"/>
                  </a:moveTo>
                  <a:lnTo>
                    <a:pt x="819912" y="884681"/>
                  </a:lnTo>
                </a:path>
                <a:path w="2952115" h="1607820">
                  <a:moveTo>
                    <a:pt x="819912" y="884681"/>
                  </a:moveTo>
                  <a:lnTo>
                    <a:pt x="823722" y="885443"/>
                  </a:lnTo>
                </a:path>
                <a:path w="2952115" h="1607820">
                  <a:moveTo>
                    <a:pt x="823722" y="885443"/>
                  </a:moveTo>
                  <a:lnTo>
                    <a:pt x="828294" y="886967"/>
                  </a:lnTo>
                </a:path>
                <a:path w="2952115" h="1607820">
                  <a:moveTo>
                    <a:pt x="828294" y="886967"/>
                  </a:moveTo>
                  <a:lnTo>
                    <a:pt x="832866" y="889253"/>
                  </a:lnTo>
                </a:path>
                <a:path w="2952115" h="1607820">
                  <a:moveTo>
                    <a:pt x="832866" y="889253"/>
                  </a:moveTo>
                  <a:lnTo>
                    <a:pt x="836676" y="890777"/>
                  </a:lnTo>
                </a:path>
                <a:path w="2952115" h="1607820">
                  <a:moveTo>
                    <a:pt x="836676" y="890777"/>
                  </a:moveTo>
                  <a:lnTo>
                    <a:pt x="841248" y="892301"/>
                  </a:lnTo>
                </a:path>
                <a:path w="2952115" h="1607820">
                  <a:moveTo>
                    <a:pt x="841248" y="892301"/>
                  </a:moveTo>
                  <a:lnTo>
                    <a:pt x="845819" y="893063"/>
                  </a:lnTo>
                </a:path>
                <a:path w="2952115" h="1607820">
                  <a:moveTo>
                    <a:pt x="845819" y="893063"/>
                  </a:moveTo>
                  <a:lnTo>
                    <a:pt x="849630" y="895350"/>
                  </a:lnTo>
                </a:path>
                <a:path w="2952115" h="1607820">
                  <a:moveTo>
                    <a:pt x="849630" y="895350"/>
                  </a:moveTo>
                  <a:lnTo>
                    <a:pt x="854201" y="896874"/>
                  </a:lnTo>
                </a:path>
                <a:path w="2952115" h="1607820">
                  <a:moveTo>
                    <a:pt x="854201" y="896874"/>
                  </a:moveTo>
                  <a:lnTo>
                    <a:pt x="858774" y="898398"/>
                  </a:lnTo>
                </a:path>
                <a:path w="2952115" h="1607820">
                  <a:moveTo>
                    <a:pt x="858774" y="898398"/>
                  </a:moveTo>
                  <a:lnTo>
                    <a:pt x="862583" y="899160"/>
                  </a:lnTo>
                </a:path>
                <a:path w="2952115" h="1607820">
                  <a:moveTo>
                    <a:pt x="862583" y="899160"/>
                  </a:moveTo>
                  <a:lnTo>
                    <a:pt x="867156" y="901445"/>
                  </a:lnTo>
                </a:path>
                <a:path w="2952115" h="1607820">
                  <a:moveTo>
                    <a:pt x="867156" y="901445"/>
                  </a:moveTo>
                  <a:lnTo>
                    <a:pt x="876300" y="904493"/>
                  </a:lnTo>
                </a:path>
                <a:path w="2952115" h="1607820">
                  <a:moveTo>
                    <a:pt x="876300" y="904493"/>
                  </a:moveTo>
                  <a:lnTo>
                    <a:pt x="880110" y="905255"/>
                  </a:lnTo>
                </a:path>
                <a:path w="2952115" h="1607820">
                  <a:moveTo>
                    <a:pt x="880110" y="905255"/>
                  </a:moveTo>
                  <a:lnTo>
                    <a:pt x="883919" y="907541"/>
                  </a:lnTo>
                </a:path>
                <a:path w="2952115" h="1607820">
                  <a:moveTo>
                    <a:pt x="883919" y="907541"/>
                  </a:moveTo>
                  <a:lnTo>
                    <a:pt x="887730" y="909065"/>
                  </a:lnTo>
                </a:path>
                <a:path w="2952115" h="1607820">
                  <a:moveTo>
                    <a:pt x="887730" y="909065"/>
                  </a:moveTo>
                  <a:lnTo>
                    <a:pt x="892301" y="909827"/>
                  </a:lnTo>
                </a:path>
                <a:path w="2952115" h="1607820">
                  <a:moveTo>
                    <a:pt x="892301" y="909827"/>
                  </a:moveTo>
                  <a:lnTo>
                    <a:pt x="896874" y="911351"/>
                  </a:lnTo>
                </a:path>
                <a:path w="2952115" h="1607820">
                  <a:moveTo>
                    <a:pt x="896874" y="911351"/>
                  </a:moveTo>
                  <a:lnTo>
                    <a:pt x="900683" y="913638"/>
                  </a:lnTo>
                </a:path>
                <a:path w="2952115" h="1607820">
                  <a:moveTo>
                    <a:pt x="900683" y="913638"/>
                  </a:moveTo>
                  <a:lnTo>
                    <a:pt x="905256" y="914400"/>
                  </a:lnTo>
                </a:path>
                <a:path w="2952115" h="1607820">
                  <a:moveTo>
                    <a:pt x="905256" y="914400"/>
                  </a:moveTo>
                  <a:lnTo>
                    <a:pt x="909827" y="915924"/>
                  </a:lnTo>
                </a:path>
                <a:path w="2952115" h="1607820">
                  <a:moveTo>
                    <a:pt x="909827" y="915924"/>
                  </a:moveTo>
                  <a:lnTo>
                    <a:pt x="912876" y="917448"/>
                  </a:lnTo>
                </a:path>
                <a:path w="2952115" h="1607820">
                  <a:moveTo>
                    <a:pt x="912876" y="917448"/>
                  </a:moveTo>
                  <a:lnTo>
                    <a:pt x="917448" y="918210"/>
                  </a:lnTo>
                </a:path>
                <a:path w="2952115" h="1607820">
                  <a:moveTo>
                    <a:pt x="917448" y="918210"/>
                  </a:moveTo>
                  <a:lnTo>
                    <a:pt x="922019" y="920495"/>
                  </a:lnTo>
                </a:path>
                <a:path w="2952115" h="1607820">
                  <a:moveTo>
                    <a:pt x="922019" y="920495"/>
                  </a:moveTo>
                  <a:lnTo>
                    <a:pt x="925830" y="921257"/>
                  </a:lnTo>
                </a:path>
                <a:path w="2952115" h="1607820">
                  <a:moveTo>
                    <a:pt x="925830" y="921257"/>
                  </a:moveTo>
                  <a:lnTo>
                    <a:pt x="930401" y="922781"/>
                  </a:lnTo>
                </a:path>
                <a:path w="2952115" h="1607820">
                  <a:moveTo>
                    <a:pt x="930401" y="922781"/>
                  </a:moveTo>
                  <a:lnTo>
                    <a:pt x="934212" y="924305"/>
                  </a:lnTo>
                </a:path>
                <a:path w="2952115" h="1607820">
                  <a:moveTo>
                    <a:pt x="934212" y="924305"/>
                  </a:moveTo>
                  <a:lnTo>
                    <a:pt x="938022" y="925067"/>
                  </a:lnTo>
                </a:path>
                <a:path w="2952115" h="1607820">
                  <a:moveTo>
                    <a:pt x="938022" y="925067"/>
                  </a:moveTo>
                  <a:lnTo>
                    <a:pt x="942594" y="927353"/>
                  </a:lnTo>
                </a:path>
                <a:path w="2952115" h="1607820">
                  <a:moveTo>
                    <a:pt x="942594" y="927353"/>
                  </a:moveTo>
                  <a:lnTo>
                    <a:pt x="947166" y="928115"/>
                  </a:lnTo>
                </a:path>
                <a:path w="2952115" h="1607820">
                  <a:moveTo>
                    <a:pt x="947166" y="928115"/>
                  </a:moveTo>
                  <a:lnTo>
                    <a:pt x="950213" y="929639"/>
                  </a:lnTo>
                </a:path>
                <a:path w="2952115" h="1607820">
                  <a:moveTo>
                    <a:pt x="950213" y="929639"/>
                  </a:moveTo>
                  <a:lnTo>
                    <a:pt x="954786" y="930401"/>
                  </a:lnTo>
                </a:path>
                <a:path w="2952115" h="1607820">
                  <a:moveTo>
                    <a:pt x="954786" y="930401"/>
                  </a:moveTo>
                  <a:lnTo>
                    <a:pt x="959357" y="932688"/>
                  </a:lnTo>
                </a:path>
                <a:path w="2952115" h="1607820">
                  <a:moveTo>
                    <a:pt x="959357" y="932688"/>
                  </a:moveTo>
                  <a:lnTo>
                    <a:pt x="963168" y="933450"/>
                  </a:lnTo>
                </a:path>
                <a:path w="2952115" h="1607820">
                  <a:moveTo>
                    <a:pt x="963168" y="933450"/>
                  </a:moveTo>
                  <a:lnTo>
                    <a:pt x="966977" y="934974"/>
                  </a:lnTo>
                </a:path>
                <a:path w="2952115" h="1607820">
                  <a:moveTo>
                    <a:pt x="966977" y="934974"/>
                  </a:moveTo>
                  <a:lnTo>
                    <a:pt x="971550" y="935736"/>
                  </a:lnTo>
                </a:path>
                <a:path w="2952115" h="1607820">
                  <a:moveTo>
                    <a:pt x="971550" y="935736"/>
                  </a:moveTo>
                  <a:lnTo>
                    <a:pt x="982980" y="940307"/>
                  </a:lnTo>
                </a:path>
                <a:path w="2952115" h="1607820">
                  <a:moveTo>
                    <a:pt x="982980" y="940307"/>
                  </a:moveTo>
                  <a:lnTo>
                    <a:pt x="987551" y="941069"/>
                  </a:lnTo>
                </a:path>
                <a:path w="2952115" h="1607820">
                  <a:moveTo>
                    <a:pt x="987551" y="941069"/>
                  </a:moveTo>
                  <a:lnTo>
                    <a:pt x="991362" y="942593"/>
                  </a:lnTo>
                </a:path>
                <a:path w="2952115" h="1607820">
                  <a:moveTo>
                    <a:pt x="991362" y="942593"/>
                  </a:moveTo>
                  <a:lnTo>
                    <a:pt x="995172" y="943355"/>
                  </a:lnTo>
                </a:path>
                <a:path w="2952115" h="1607820">
                  <a:moveTo>
                    <a:pt x="995172" y="943355"/>
                  </a:moveTo>
                  <a:lnTo>
                    <a:pt x="999744" y="945641"/>
                  </a:lnTo>
                </a:path>
                <a:path w="2952115" h="1607820">
                  <a:moveTo>
                    <a:pt x="999744" y="945641"/>
                  </a:moveTo>
                  <a:lnTo>
                    <a:pt x="1003554" y="946403"/>
                  </a:lnTo>
                </a:path>
                <a:path w="2952115" h="1607820">
                  <a:moveTo>
                    <a:pt x="1003554" y="946403"/>
                  </a:moveTo>
                  <a:lnTo>
                    <a:pt x="1007363" y="947927"/>
                  </a:lnTo>
                </a:path>
                <a:path w="2952115" h="1607820">
                  <a:moveTo>
                    <a:pt x="1007363" y="947927"/>
                  </a:moveTo>
                  <a:lnTo>
                    <a:pt x="1011174" y="948689"/>
                  </a:lnTo>
                </a:path>
                <a:path w="2952115" h="1607820">
                  <a:moveTo>
                    <a:pt x="1011174" y="948689"/>
                  </a:moveTo>
                  <a:lnTo>
                    <a:pt x="1014983" y="950213"/>
                  </a:lnTo>
                </a:path>
                <a:path w="2952115" h="1607820">
                  <a:moveTo>
                    <a:pt x="1014983" y="950213"/>
                  </a:moveTo>
                  <a:lnTo>
                    <a:pt x="1019556" y="951738"/>
                  </a:lnTo>
                </a:path>
                <a:path w="2952115" h="1607820">
                  <a:moveTo>
                    <a:pt x="1019556" y="951738"/>
                  </a:moveTo>
                  <a:lnTo>
                    <a:pt x="1023366" y="952500"/>
                  </a:lnTo>
                </a:path>
                <a:path w="2952115" h="1607820">
                  <a:moveTo>
                    <a:pt x="1023366" y="952500"/>
                  </a:moveTo>
                  <a:lnTo>
                    <a:pt x="1027176" y="954024"/>
                  </a:lnTo>
                </a:path>
                <a:path w="2952115" h="1607820">
                  <a:moveTo>
                    <a:pt x="1027176" y="954024"/>
                  </a:moveTo>
                  <a:lnTo>
                    <a:pt x="1030986" y="954786"/>
                  </a:lnTo>
                </a:path>
                <a:path w="2952115" h="1607820">
                  <a:moveTo>
                    <a:pt x="1030986" y="954786"/>
                  </a:moveTo>
                  <a:lnTo>
                    <a:pt x="1035557" y="955548"/>
                  </a:lnTo>
                </a:path>
                <a:path w="2952115" h="1607820">
                  <a:moveTo>
                    <a:pt x="1035557" y="955548"/>
                  </a:moveTo>
                  <a:lnTo>
                    <a:pt x="1038606" y="957834"/>
                  </a:lnTo>
                </a:path>
                <a:path w="2952115" h="1607820">
                  <a:moveTo>
                    <a:pt x="1038606" y="957834"/>
                  </a:moveTo>
                  <a:lnTo>
                    <a:pt x="1043177" y="958595"/>
                  </a:lnTo>
                </a:path>
                <a:path w="2952115" h="1607820">
                  <a:moveTo>
                    <a:pt x="1043177" y="958595"/>
                  </a:moveTo>
                  <a:lnTo>
                    <a:pt x="1046226" y="960119"/>
                  </a:lnTo>
                </a:path>
                <a:path w="2952115" h="1607820">
                  <a:moveTo>
                    <a:pt x="1046226" y="960119"/>
                  </a:moveTo>
                  <a:lnTo>
                    <a:pt x="1050798" y="960881"/>
                  </a:lnTo>
                </a:path>
                <a:path w="2952115" h="1607820">
                  <a:moveTo>
                    <a:pt x="1050798" y="960881"/>
                  </a:moveTo>
                  <a:lnTo>
                    <a:pt x="1054608" y="961643"/>
                  </a:lnTo>
                </a:path>
                <a:path w="2952115" h="1607820">
                  <a:moveTo>
                    <a:pt x="1054608" y="961643"/>
                  </a:moveTo>
                  <a:lnTo>
                    <a:pt x="1058418" y="963929"/>
                  </a:lnTo>
                </a:path>
                <a:path w="2952115" h="1607820">
                  <a:moveTo>
                    <a:pt x="1058418" y="963929"/>
                  </a:moveTo>
                  <a:lnTo>
                    <a:pt x="1062227" y="964691"/>
                  </a:lnTo>
                </a:path>
                <a:path w="2952115" h="1607820">
                  <a:moveTo>
                    <a:pt x="1062227" y="964691"/>
                  </a:moveTo>
                  <a:lnTo>
                    <a:pt x="1066800" y="965453"/>
                  </a:lnTo>
                </a:path>
                <a:path w="2952115" h="1607820">
                  <a:moveTo>
                    <a:pt x="1066800" y="965453"/>
                  </a:moveTo>
                  <a:lnTo>
                    <a:pt x="1069848" y="966977"/>
                  </a:lnTo>
                </a:path>
                <a:path w="2952115" h="1607820">
                  <a:moveTo>
                    <a:pt x="1069848" y="966977"/>
                  </a:moveTo>
                  <a:lnTo>
                    <a:pt x="1074420" y="967739"/>
                  </a:lnTo>
                </a:path>
                <a:path w="2952115" h="1607820">
                  <a:moveTo>
                    <a:pt x="1074420" y="967739"/>
                  </a:moveTo>
                  <a:lnTo>
                    <a:pt x="1077468" y="968501"/>
                  </a:lnTo>
                </a:path>
                <a:path w="2952115" h="1607820">
                  <a:moveTo>
                    <a:pt x="1077468" y="968501"/>
                  </a:moveTo>
                  <a:lnTo>
                    <a:pt x="1082039" y="970788"/>
                  </a:lnTo>
                </a:path>
                <a:path w="2952115" h="1607820">
                  <a:moveTo>
                    <a:pt x="1082039" y="970788"/>
                  </a:moveTo>
                  <a:lnTo>
                    <a:pt x="1085850" y="971550"/>
                  </a:lnTo>
                </a:path>
                <a:path w="2952115" h="1607820">
                  <a:moveTo>
                    <a:pt x="1085850" y="971550"/>
                  </a:moveTo>
                  <a:lnTo>
                    <a:pt x="1089660" y="972312"/>
                  </a:lnTo>
                </a:path>
                <a:path w="2952115" h="1607820">
                  <a:moveTo>
                    <a:pt x="1089660" y="972312"/>
                  </a:moveTo>
                  <a:lnTo>
                    <a:pt x="1093470" y="973074"/>
                  </a:lnTo>
                </a:path>
                <a:path w="2952115" h="1607820">
                  <a:moveTo>
                    <a:pt x="1093470" y="973074"/>
                  </a:moveTo>
                  <a:lnTo>
                    <a:pt x="1096518" y="974598"/>
                  </a:lnTo>
                </a:path>
                <a:path w="2952115" h="1607820">
                  <a:moveTo>
                    <a:pt x="1096518" y="974598"/>
                  </a:moveTo>
                  <a:lnTo>
                    <a:pt x="1101089" y="975360"/>
                  </a:lnTo>
                </a:path>
                <a:path w="2952115" h="1607820">
                  <a:moveTo>
                    <a:pt x="1101089" y="975360"/>
                  </a:moveTo>
                  <a:lnTo>
                    <a:pt x="1108710" y="978407"/>
                  </a:lnTo>
                </a:path>
                <a:path w="2952115" h="1607820">
                  <a:moveTo>
                    <a:pt x="1108710" y="978407"/>
                  </a:moveTo>
                  <a:lnTo>
                    <a:pt x="1112520" y="979169"/>
                  </a:lnTo>
                </a:path>
                <a:path w="2952115" h="1607820">
                  <a:moveTo>
                    <a:pt x="1112520" y="979169"/>
                  </a:moveTo>
                  <a:lnTo>
                    <a:pt x="1115568" y="979931"/>
                  </a:lnTo>
                </a:path>
                <a:path w="2952115" h="1607820">
                  <a:moveTo>
                    <a:pt x="1115568" y="979931"/>
                  </a:moveTo>
                  <a:lnTo>
                    <a:pt x="1120139" y="980693"/>
                  </a:lnTo>
                </a:path>
                <a:path w="2952115" h="1607820">
                  <a:moveTo>
                    <a:pt x="1120139" y="980693"/>
                  </a:moveTo>
                  <a:lnTo>
                    <a:pt x="1123950" y="982979"/>
                  </a:lnTo>
                </a:path>
                <a:path w="2952115" h="1607820">
                  <a:moveTo>
                    <a:pt x="1123950" y="982979"/>
                  </a:moveTo>
                  <a:lnTo>
                    <a:pt x="1126998" y="983741"/>
                  </a:lnTo>
                </a:path>
                <a:path w="2952115" h="1607820">
                  <a:moveTo>
                    <a:pt x="1126998" y="983741"/>
                  </a:moveTo>
                  <a:lnTo>
                    <a:pt x="1131570" y="984503"/>
                  </a:lnTo>
                </a:path>
                <a:path w="2952115" h="1607820">
                  <a:moveTo>
                    <a:pt x="1131570" y="984503"/>
                  </a:moveTo>
                  <a:lnTo>
                    <a:pt x="1134618" y="985265"/>
                  </a:lnTo>
                </a:path>
                <a:path w="2952115" h="1607820">
                  <a:moveTo>
                    <a:pt x="1134618" y="985265"/>
                  </a:moveTo>
                  <a:lnTo>
                    <a:pt x="1138427" y="986789"/>
                  </a:lnTo>
                </a:path>
                <a:path w="2952115" h="1607820">
                  <a:moveTo>
                    <a:pt x="1138427" y="986789"/>
                  </a:moveTo>
                  <a:lnTo>
                    <a:pt x="1143000" y="987551"/>
                  </a:lnTo>
                </a:path>
                <a:path w="2952115" h="1607820">
                  <a:moveTo>
                    <a:pt x="1143000" y="987551"/>
                  </a:moveTo>
                  <a:lnTo>
                    <a:pt x="1146048" y="989076"/>
                  </a:lnTo>
                </a:path>
                <a:path w="2952115" h="1607820">
                  <a:moveTo>
                    <a:pt x="1146048" y="989076"/>
                  </a:moveTo>
                  <a:lnTo>
                    <a:pt x="1153668" y="990600"/>
                  </a:lnTo>
                </a:path>
                <a:path w="2952115" h="1607820">
                  <a:moveTo>
                    <a:pt x="1153668" y="990600"/>
                  </a:moveTo>
                  <a:lnTo>
                    <a:pt x="1157477" y="992124"/>
                  </a:lnTo>
                </a:path>
                <a:path w="2952115" h="1607820">
                  <a:moveTo>
                    <a:pt x="1157477" y="992124"/>
                  </a:moveTo>
                  <a:lnTo>
                    <a:pt x="1160526" y="992886"/>
                  </a:lnTo>
                </a:path>
                <a:path w="2952115" h="1607820">
                  <a:moveTo>
                    <a:pt x="1160526" y="992886"/>
                  </a:moveTo>
                  <a:lnTo>
                    <a:pt x="1164336" y="993648"/>
                  </a:lnTo>
                </a:path>
                <a:path w="2952115" h="1607820">
                  <a:moveTo>
                    <a:pt x="1164336" y="993648"/>
                  </a:moveTo>
                  <a:lnTo>
                    <a:pt x="1168908" y="994410"/>
                  </a:lnTo>
                </a:path>
                <a:path w="2952115" h="1607820">
                  <a:moveTo>
                    <a:pt x="1168908" y="994410"/>
                  </a:moveTo>
                  <a:lnTo>
                    <a:pt x="1171956" y="995934"/>
                  </a:lnTo>
                </a:path>
                <a:path w="2952115" h="1607820">
                  <a:moveTo>
                    <a:pt x="1171956" y="995934"/>
                  </a:moveTo>
                  <a:lnTo>
                    <a:pt x="1175766" y="996695"/>
                  </a:lnTo>
                </a:path>
                <a:path w="2952115" h="1607820">
                  <a:moveTo>
                    <a:pt x="1175766" y="996695"/>
                  </a:moveTo>
                  <a:lnTo>
                    <a:pt x="1178814" y="998219"/>
                  </a:lnTo>
                </a:path>
                <a:path w="2952115" h="1607820">
                  <a:moveTo>
                    <a:pt x="1178814" y="998219"/>
                  </a:moveTo>
                  <a:lnTo>
                    <a:pt x="1183386" y="998981"/>
                  </a:lnTo>
                </a:path>
                <a:path w="2952115" h="1607820">
                  <a:moveTo>
                    <a:pt x="1183386" y="998981"/>
                  </a:moveTo>
                  <a:lnTo>
                    <a:pt x="1186433" y="999743"/>
                  </a:lnTo>
                </a:path>
                <a:path w="2952115" h="1607820">
                  <a:moveTo>
                    <a:pt x="1186433" y="999743"/>
                  </a:moveTo>
                  <a:lnTo>
                    <a:pt x="1190244" y="1000505"/>
                  </a:lnTo>
                </a:path>
                <a:path w="2952115" h="1607820">
                  <a:moveTo>
                    <a:pt x="1190244" y="1000505"/>
                  </a:moveTo>
                  <a:lnTo>
                    <a:pt x="1194054" y="1002029"/>
                  </a:lnTo>
                </a:path>
                <a:path w="2952115" h="1607820">
                  <a:moveTo>
                    <a:pt x="1194054" y="1002029"/>
                  </a:moveTo>
                  <a:lnTo>
                    <a:pt x="1201674" y="1003553"/>
                  </a:lnTo>
                </a:path>
                <a:path w="2952115" h="1607820">
                  <a:moveTo>
                    <a:pt x="1201674" y="1003553"/>
                  </a:moveTo>
                  <a:lnTo>
                    <a:pt x="1204722" y="1005077"/>
                  </a:lnTo>
                </a:path>
                <a:path w="2952115" h="1607820">
                  <a:moveTo>
                    <a:pt x="1204722" y="1005077"/>
                  </a:moveTo>
                  <a:lnTo>
                    <a:pt x="1208532" y="1005839"/>
                  </a:lnTo>
                </a:path>
                <a:path w="2952115" h="1607820">
                  <a:moveTo>
                    <a:pt x="1208532" y="1005839"/>
                  </a:moveTo>
                  <a:lnTo>
                    <a:pt x="1211580" y="1006601"/>
                  </a:lnTo>
                </a:path>
                <a:path w="2952115" h="1607820">
                  <a:moveTo>
                    <a:pt x="1211580" y="1006601"/>
                  </a:moveTo>
                  <a:lnTo>
                    <a:pt x="1215389" y="1008126"/>
                  </a:lnTo>
                </a:path>
                <a:path w="2952115" h="1607820">
                  <a:moveTo>
                    <a:pt x="1215389" y="1008126"/>
                  </a:moveTo>
                  <a:lnTo>
                    <a:pt x="1219962" y="1008888"/>
                  </a:lnTo>
                </a:path>
                <a:path w="2952115" h="1607820">
                  <a:moveTo>
                    <a:pt x="1219962" y="1008888"/>
                  </a:moveTo>
                  <a:lnTo>
                    <a:pt x="1223010" y="1009650"/>
                  </a:lnTo>
                </a:path>
                <a:path w="2952115" h="1607820">
                  <a:moveTo>
                    <a:pt x="1223010" y="1009650"/>
                  </a:moveTo>
                  <a:lnTo>
                    <a:pt x="1226820" y="1010412"/>
                  </a:lnTo>
                </a:path>
                <a:path w="2952115" h="1607820">
                  <a:moveTo>
                    <a:pt x="1226820" y="1010412"/>
                  </a:moveTo>
                  <a:lnTo>
                    <a:pt x="1229868" y="1011174"/>
                  </a:lnTo>
                </a:path>
                <a:path w="2952115" h="1607820">
                  <a:moveTo>
                    <a:pt x="1229868" y="1011174"/>
                  </a:moveTo>
                  <a:lnTo>
                    <a:pt x="1233677" y="1012698"/>
                  </a:lnTo>
                </a:path>
                <a:path w="2952115" h="1607820">
                  <a:moveTo>
                    <a:pt x="1233677" y="1012698"/>
                  </a:moveTo>
                  <a:lnTo>
                    <a:pt x="1236726" y="1013460"/>
                  </a:lnTo>
                </a:path>
                <a:path w="2952115" h="1607820">
                  <a:moveTo>
                    <a:pt x="1236726" y="1013460"/>
                  </a:moveTo>
                  <a:lnTo>
                    <a:pt x="1240536" y="1014984"/>
                  </a:lnTo>
                </a:path>
                <a:path w="2952115" h="1607820">
                  <a:moveTo>
                    <a:pt x="1240536" y="1014984"/>
                  </a:moveTo>
                  <a:lnTo>
                    <a:pt x="1245108" y="1015745"/>
                  </a:lnTo>
                </a:path>
                <a:path w="2952115" h="1607820">
                  <a:moveTo>
                    <a:pt x="1245108" y="1015745"/>
                  </a:moveTo>
                  <a:lnTo>
                    <a:pt x="1248156" y="1016507"/>
                  </a:lnTo>
                </a:path>
                <a:path w="2952115" h="1607820">
                  <a:moveTo>
                    <a:pt x="1248156" y="1016507"/>
                  </a:moveTo>
                  <a:lnTo>
                    <a:pt x="1251966" y="1017269"/>
                  </a:lnTo>
                </a:path>
                <a:path w="2952115" h="1607820">
                  <a:moveTo>
                    <a:pt x="1251966" y="1017269"/>
                  </a:moveTo>
                  <a:lnTo>
                    <a:pt x="1255014" y="1018031"/>
                  </a:lnTo>
                </a:path>
                <a:path w="2952115" h="1607820">
                  <a:moveTo>
                    <a:pt x="1255014" y="1018031"/>
                  </a:moveTo>
                  <a:lnTo>
                    <a:pt x="1258824" y="1018793"/>
                  </a:lnTo>
                </a:path>
                <a:path w="2952115" h="1607820">
                  <a:moveTo>
                    <a:pt x="1258824" y="1018793"/>
                  </a:moveTo>
                  <a:lnTo>
                    <a:pt x="1261872" y="1019555"/>
                  </a:lnTo>
                </a:path>
                <a:path w="2952115" h="1607820">
                  <a:moveTo>
                    <a:pt x="1261872" y="1019555"/>
                  </a:moveTo>
                  <a:lnTo>
                    <a:pt x="1265682" y="1021079"/>
                  </a:lnTo>
                </a:path>
                <a:path w="2952115" h="1607820">
                  <a:moveTo>
                    <a:pt x="1265682" y="1021079"/>
                  </a:moveTo>
                  <a:lnTo>
                    <a:pt x="1268730" y="1021841"/>
                  </a:lnTo>
                </a:path>
                <a:path w="2952115" h="1607820">
                  <a:moveTo>
                    <a:pt x="1268730" y="1021841"/>
                  </a:moveTo>
                  <a:lnTo>
                    <a:pt x="1276350" y="1023365"/>
                  </a:lnTo>
                </a:path>
                <a:path w="2952115" h="1607820">
                  <a:moveTo>
                    <a:pt x="1276350" y="1023365"/>
                  </a:moveTo>
                  <a:lnTo>
                    <a:pt x="1279398" y="1024127"/>
                  </a:lnTo>
                </a:path>
                <a:path w="2952115" h="1607820">
                  <a:moveTo>
                    <a:pt x="1279398" y="1024127"/>
                  </a:moveTo>
                  <a:lnTo>
                    <a:pt x="1283208" y="1024889"/>
                  </a:lnTo>
                </a:path>
                <a:path w="2952115" h="1607820">
                  <a:moveTo>
                    <a:pt x="1283208" y="1024889"/>
                  </a:moveTo>
                  <a:lnTo>
                    <a:pt x="1286256" y="1025651"/>
                  </a:lnTo>
                </a:path>
                <a:path w="2952115" h="1607820">
                  <a:moveTo>
                    <a:pt x="1286256" y="1025651"/>
                  </a:moveTo>
                  <a:lnTo>
                    <a:pt x="1290066" y="1027176"/>
                  </a:lnTo>
                </a:path>
                <a:path w="2952115" h="1607820">
                  <a:moveTo>
                    <a:pt x="1290066" y="1027176"/>
                  </a:moveTo>
                  <a:lnTo>
                    <a:pt x="1293114" y="1027938"/>
                  </a:lnTo>
                </a:path>
                <a:path w="2952115" h="1607820">
                  <a:moveTo>
                    <a:pt x="1293114" y="1027938"/>
                  </a:moveTo>
                  <a:lnTo>
                    <a:pt x="1296924" y="1029462"/>
                  </a:lnTo>
                </a:path>
                <a:path w="2952115" h="1607820">
                  <a:moveTo>
                    <a:pt x="1296924" y="1029462"/>
                  </a:moveTo>
                  <a:lnTo>
                    <a:pt x="1299972" y="1030224"/>
                  </a:lnTo>
                </a:path>
                <a:path w="2952115" h="1607820">
                  <a:moveTo>
                    <a:pt x="1299972" y="1030224"/>
                  </a:moveTo>
                  <a:lnTo>
                    <a:pt x="1303782" y="1030986"/>
                  </a:lnTo>
                </a:path>
                <a:path w="2952115" h="1607820">
                  <a:moveTo>
                    <a:pt x="1303782" y="1030986"/>
                  </a:moveTo>
                  <a:lnTo>
                    <a:pt x="1306830" y="1031748"/>
                  </a:lnTo>
                </a:path>
                <a:path w="2952115" h="1607820">
                  <a:moveTo>
                    <a:pt x="1306830" y="1031748"/>
                  </a:moveTo>
                  <a:lnTo>
                    <a:pt x="1310639" y="1033272"/>
                  </a:lnTo>
                </a:path>
                <a:path w="2952115" h="1607820">
                  <a:moveTo>
                    <a:pt x="1310639" y="1033272"/>
                  </a:moveTo>
                  <a:lnTo>
                    <a:pt x="1314450" y="1034034"/>
                  </a:lnTo>
                </a:path>
                <a:path w="2952115" h="1607820">
                  <a:moveTo>
                    <a:pt x="1314450" y="1034034"/>
                  </a:moveTo>
                  <a:lnTo>
                    <a:pt x="1317498" y="1034795"/>
                  </a:lnTo>
                </a:path>
                <a:path w="2952115" h="1607820">
                  <a:moveTo>
                    <a:pt x="1317498" y="1034795"/>
                  </a:moveTo>
                  <a:lnTo>
                    <a:pt x="1321308" y="1035557"/>
                  </a:lnTo>
                </a:path>
                <a:path w="2952115" h="1607820">
                  <a:moveTo>
                    <a:pt x="1321308" y="1035557"/>
                  </a:moveTo>
                  <a:lnTo>
                    <a:pt x="1324356" y="1036319"/>
                  </a:lnTo>
                </a:path>
                <a:path w="2952115" h="1607820">
                  <a:moveTo>
                    <a:pt x="1324356" y="1036319"/>
                  </a:moveTo>
                  <a:lnTo>
                    <a:pt x="1328166" y="1037081"/>
                  </a:lnTo>
                </a:path>
                <a:path w="2952115" h="1607820">
                  <a:moveTo>
                    <a:pt x="1328166" y="1037081"/>
                  </a:moveTo>
                  <a:lnTo>
                    <a:pt x="1331214" y="1037843"/>
                  </a:lnTo>
                </a:path>
                <a:path w="2952115" h="1607820">
                  <a:moveTo>
                    <a:pt x="1331214" y="1037843"/>
                  </a:moveTo>
                  <a:lnTo>
                    <a:pt x="1335024" y="1038605"/>
                  </a:lnTo>
                </a:path>
                <a:path w="2952115" h="1607820">
                  <a:moveTo>
                    <a:pt x="1335024" y="1038605"/>
                  </a:moveTo>
                  <a:lnTo>
                    <a:pt x="1338072" y="1038605"/>
                  </a:lnTo>
                </a:path>
                <a:path w="2952115" h="1607820">
                  <a:moveTo>
                    <a:pt x="1338072" y="1038605"/>
                  </a:moveTo>
                  <a:lnTo>
                    <a:pt x="1341882" y="1040129"/>
                  </a:lnTo>
                </a:path>
                <a:path w="2952115" h="1607820">
                  <a:moveTo>
                    <a:pt x="1341882" y="1040129"/>
                  </a:moveTo>
                  <a:lnTo>
                    <a:pt x="1344930" y="1040891"/>
                  </a:lnTo>
                </a:path>
                <a:path w="2952115" h="1607820">
                  <a:moveTo>
                    <a:pt x="1344930" y="1040891"/>
                  </a:moveTo>
                  <a:lnTo>
                    <a:pt x="1352550" y="1042415"/>
                  </a:lnTo>
                </a:path>
                <a:path w="2952115" h="1607820">
                  <a:moveTo>
                    <a:pt x="1352550" y="1042415"/>
                  </a:moveTo>
                  <a:lnTo>
                    <a:pt x="1354836" y="1043177"/>
                  </a:lnTo>
                </a:path>
                <a:path w="2952115" h="1607820">
                  <a:moveTo>
                    <a:pt x="1354836" y="1043177"/>
                  </a:moveTo>
                  <a:lnTo>
                    <a:pt x="1357883" y="1043939"/>
                  </a:lnTo>
                </a:path>
                <a:path w="2952115" h="1607820">
                  <a:moveTo>
                    <a:pt x="1357883" y="1043939"/>
                  </a:moveTo>
                  <a:lnTo>
                    <a:pt x="1361694" y="1044701"/>
                  </a:lnTo>
                </a:path>
                <a:path w="2952115" h="1607820">
                  <a:moveTo>
                    <a:pt x="1361694" y="1044701"/>
                  </a:moveTo>
                  <a:lnTo>
                    <a:pt x="1365504" y="1046226"/>
                  </a:lnTo>
                </a:path>
                <a:path w="2952115" h="1607820">
                  <a:moveTo>
                    <a:pt x="1365504" y="1046226"/>
                  </a:moveTo>
                  <a:lnTo>
                    <a:pt x="1368552" y="1046988"/>
                  </a:lnTo>
                </a:path>
                <a:path w="2952115" h="1607820">
                  <a:moveTo>
                    <a:pt x="1368552" y="1046988"/>
                  </a:moveTo>
                  <a:lnTo>
                    <a:pt x="1372362" y="1047750"/>
                  </a:lnTo>
                </a:path>
                <a:path w="2952115" h="1607820">
                  <a:moveTo>
                    <a:pt x="1372362" y="1047750"/>
                  </a:moveTo>
                  <a:lnTo>
                    <a:pt x="1375410" y="1048512"/>
                  </a:lnTo>
                </a:path>
                <a:path w="2952115" h="1607820">
                  <a:moveTo>
                    <a:pt x="1375410" y="1048512"/>
                  </a:moveTo>
                  <a:lnTo>
                    <a:pt x="1379220" y="1049274"/>
                  </a:lnTo>
                </a:path>
                <a:path w="2952115" h="1607820">
                  <a:moveTo>
                    <a:pt x="1379220" y="1049274"/>
                  </a:moveTo>
                  <a:lnTo>
                    <a:pt x="1381506" y="1050036"/>
                  </a:lnTo>
                </a:path>
                <a:path w="2952115" h="1607820">
                  <a:moveTo>
                    <a:pt x="1381506" y="1050036"/>
                  </a:moveTo>
                  <a:lnTo>
                    <a:pt x="1385316" y="1050798"/>
                  </a:lnTo>
                </a:path>
                <a:path w="2952115" h="1607820">
                  <a:moveTo>
                    <a:pt x="1385316" y="1050798"/>
                  </a:moveTo>
                  <a:lnTo>
                    <a:pt x="1388364" y="1052322"/>
                  </a:lnTo>
                </a:path>
                <a:path w="2952115" h="1607820">
                  <a:moveTo>
                    <a:pt x="1388364" y="1052322"/>
                  </a:moveTo>
                  <a:lnTo>
                    <a:pt x="1392174" y="1053084"/>
                  </a:lnTo>
                </a:path>
                <a:path w="2952115" h="1607820">
                  <a:moveTo>
                    <a:pt x="1392174" y="1053084"/>
                  </a:moveTo>
                  <a:lnTo>
                    <a:pt x="1394460" y="1053084"/>
                  </a:lnTo>
                  <a:lnTo>
                    <a:pt x="1395222" y="1053845"/>
                  </a:lnTo>
                </a:path>
                <a:path w="2952115" h="1607820">
                  <a:moveTo>
                    <a:pt x="1395222" y="1053845"/>
                  </a:moveTo>
                  <a:lnTo>
                    <a:pt x="1395222" y="1065276"/>
                  </a:lnTo>
                  <a:lnTo>
                    <a:pt x="1395983" y="1072134"/>
                  </a:lnTo>
                  <a:lnTo>
                    <a:pt x="1395983" y="1118615"/>
                  </a:lnTo>
                  <a:lnTo>
                    <a:pt x="1397508" y="1138427"/>
                  </a:lnTo>
                  <a:lnTo>
                    <a:pt x="1397508" y="1165860"/>
                  </a:lnTo>
                  <a:lnTo>
                    <a:pt x="1398270" y="1172717"/>
                  </a:lnTo>
                  <a:lnTo>
                    <a:pt x="1398270" y="1183386"/>
                  </a:lnTo>
                </a:path>
                <a:path w="2952115" h="1607820">
                  <a:moveTo>
                    <a:pt x="1398270" y="1183386"/>
                  </a:moveTo>
                  <a:lnTo>
                    <a:pt x="1399032" y="1184910"/>
                  </a:lnTo>
                  <a:lnTo>
                    <a:pt x="1399794" y="1184910"/>
                  </a:lnTo>
                  <a:lnTo>
                    <a:pt x="1400556" y="1183386"/>
                  </a:lnTo>
                  <a:lnTo>
                    <a:pt x="1681733" y="1183386"/>
                  </a:lnTo>
                </a:path>
                <a:path w="2952115" h="1607820">
                  <a:moveTo>
                    <a:pt x="1681733" y="1183386"/>
                  </a:moveTo>
                  <a:lnTo>
                    <a:pt x="1708404" y="1183386"/>
                  </a:lnTo>
                  <a:lnTo>
                    <a:pt x="1709166" y="1182624"/>
                  </a:lnTo>
                  <a:lnTo>
                    <a:pt x="1709927" y="1182624"/>
                  </a:lnTo>
                  <a:lnTo>
                    <a:pt x="1710689" y="1183386"/>
                  </a:lnTo>
                </a:path>
                <a:path w="2952115" h="1607820">
                  <a:moveTo>
                    <a:pt x="1710689" y="1183386"/>
                  </a:moveTo>
                  <a:lnTo>
                    <a:pt x="1710689" y="1219200"/>
                  </a:lnTo>
                  <a:lnTo>
                    <a:pt x="1711452" y="1230629"/>
                  </a:lnTo>
                  <a:lnTo>
                    <a:pt x="1711452" y="1362455"/>
                  </a:lnTo>
                  <a:lnTo>
                    <a:pt x="1712214" y="1395222"/>
                  </a:lnTo>
                  <a:lnTo>
                    <a:pt x="1712214" y="1547622"/>
                  </a:lnTo>
                  <a:lnTo>
                    <a:pt x="1712976" y="1559814"/>
                  </a:lnTo>
                  <a:lnTo>
                    <a:pt x="1712976" y="1607819"/>
                  </a:lnTo>
                  <a:lnTo>
                    <a:pt x="1714500" y="1607819"/>
                  </a:lnTo>
                  <a:lnTo>
                    <a:pt x="1716024" y="1606295"/>
                  </a:lnTo>
                </a:path>
                <a:path w="2952115" h="1607820">
                  <a:moveTo>
                    <a:pt x="1716024" y="1606295"/>
                  </a:moveTo>
                  <a:lnTo>
                    <a:pt x="2189226" y="1606295"/>
                  </a:lnTo>
                </a:path>
                <a:path w="2952115" h="1607820">
                  <a:moveTo>
                    <a:pt x="2189226" y="1606295"/>
                  </a:moveTo>
                  <a:lnTo>
                    <a:pt x="2596134" y="1606295"/>
                  </a:lnTo>
                </a:path>
                <a:path w="2952115" h="1607820">
                  <a:moveTo>
                    <a:pt x="2596134" y="1606295"/>
                  </a:moveTo>
                  <a:lnTo>
                    <a:pt x="2936748" y="1606295"/>
                  </a:lnTo>
                </a:path>
                <a:path w="2952115" h="1607820">
                  <a:moveTo>
                    <a:pt x="2936748" y="1606295"/>
                  </a:moveTo>
                  <a:lnTo>
                    <a:pt x="2951988" y="1606295"/>
                  </a:lnTo>
                </a:path>
              </a:pathLst>
            </a:custGeom>
            <a:ln w="692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91405" y="5507736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h="78104">
                  <a:moveTo>
                    <a:pt x="0" y="0"/>
                  </a:moveTo>
                  <a:lnTo>
                    <a:pt x="0" y="77724"/>
                  </a:lnTo>
                </a:path>
              </a:pathLst>
            </a:custGeom>
            <a:ln w="85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1264411" y="5513520"/>
            <a:ext cx="111125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5" dirty="0">
                <a:latin typeface="Arial"/>
                <a:cs typeface="Arial"/>
              </a:rPr>
              <a:t>0</a:t>
            </a:r>
            <a:r>
              <a:rPr sz="450" spc="10" dirty="0">
                <a:latin typeface="Arial"/>
                <a:cs typeface="Arial"/>
              </a:rPr>
              <a:t>.1</a:t>
            </a:r>
            <a:endParaRPr sz="4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315465" y="4882586"/>
            <a:ext cx="59690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15" dirty="0"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81177" y="4250889"/>
            <a:ext cx="93980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15" dirty="0"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247652" y="3619955"/>
            <a:ext cx="127635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5" dirty="0">
                <a:latin typeface="Arial"/>
                <a:cs typeface="Arial"/>
              </a:rPr>
              <a:t>1</a:t>
            </a:r>
            <a:r>
              <a:rPr sz="450" spc="15" dirty="0">
                <a:latin typeface="Arial"/>
                <a:cs typeface="Arial"/>
              </a:rPr>
              <a:t>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214127" y="2988257"/>
            <a:ext cx="161290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5" dirty="0">
                <a:latin typeface="Arial"/>
                <a:cs typeface="Arial"/>
              </a:rPr>
              <a:t>10</a:t>
            </a:r>
            <a:r>
              <a:rPr sz="450" spc="15" dirty="0">
                <a:latin typeface="Arial"/>
                <a:cs typeface="Arial"/>
              </a:rPr>
              <a:t>00</a:t>
            </a:r>
            <a:endParaRPr sz="4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379482" y="5604190"/>
            <a:ext cx="59690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15" dirty="0"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122148" y="5604190"/>
            <a:ext cx="92710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5" dirty="0"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736340" y="5711714"/>
            <a:ext cx="104139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b="1" spc="5" dirty="0">
                <a:latin typeface="Arial"/>
                <a:cs typeface="Arial"/>
              </a:rPr>
              <a:t>I</a:t>
            </a:r>
            <a:r>
              <a:rPr sz="400" b="1" spc="10" dirty="0">
                <a:latin typeface="Arial"/>
                <a:cs typeface="Arial"/>
              </a:rPr>
              <a:t>/I&gt;</a:t>
            </a:r>
            <a:endParaRPr sz="4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114226" y="4103644"/>
            <a:ext cx="94615" cy="407670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450" b="1" spc="-5" dirty="0">
                <a:latin typeface="Arial"/>
                <a:cs typeface="Arial"/>
              </a:rPr>
              <a:t>Ti</a:t>
            </a:r>
            <a:r>
              <a:rPr sz="450" b="1" dirty="0">
                <a:latin typeface="Arial"/>
                <a:cs typeface="Arial"/>
              </a:rPr>
              <a:t>em</a:t>
            </a:r>
            <a:r>
              <a:rPr sz="450" b="1" spc="-5" dirty="0">
                <a:latin typeface="Arial"/>
                <a:cs typeface="Arial"/>
              </a:rPr>
              <a:t>p</a:t>
            </a:r>
            <a:r>
              <a:rPr sz="450" b="1" dirty="0">
                <a:latin typeface="Arial"/>
                <a:cs typeface="Arial"/>
              </a:rPr>
              <a:t>o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dirty="0">
                <a:latin typeface="Arial"/>
                <a:cs typeface="Arial"/>
              </a:rPr>
              <a:t>[se</a:t>
            </a:r>
            <a:r>
              <a:rPr sz="450" b="1" spc="-5" dirty="0">
                <a:latin typeface="Arial"/>
                <a:cs typeface="Arial"/>
              </a:rPr>
              <a:t>g</a:t>
            </a:r>
            <a:r>
              <a:rPr sz="450" b="1" dirty="0">
                <a:latin typeface="Arial"/>
                <a:cs typeface="Arial"/>
              </a:rPr>
              <a:t>]</a:t>
            </a:r>
            <a:endParaRPr sz="45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8503" y="342224"/>
            <a:ext cx="5539740" cy="5384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40"/>
              </a:spcBef>
            </a:pPr>
            <a:r>
              <a:rPr sz="1100" spc="5" dirty="0">
                <a:latin typeface="Times New Roman"/>
                <a:cs typeface="Times New Roman"/>
              </a:rPr>
              <a:t>12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51,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asegurar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coordinación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ubicados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1,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11392" y="943699"/>
            <a:ext cx="1499870" cy="2871470"/>
            <a:chOff x="3111392" y="943699"/>
            <a:chExt cx="1499870" cy="28714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1392" y="943699"/>
              <a:ext cx="1499249" cy="28712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03319" y="3288030"/>
              <a:ext cx="272415" cy="194310"/>
            </a:xfrm>
            <a:custGeom>
              <a:avLst/>
              <a:gdLst/>
              <a:ahLst/>
              <a:cxnLst/>
              <a:rect l="l" t="t" r="r" b="b"/>
              <a:pathLst>
                <a:path w="272414" h="194310">
                  <a:moveTo>
                    <a:pt x="272034" y="0"/>
                  </a:moveTo>
                  <a:lnTo>
                    <a:pt x="0" y="0"/>
                  </a:lnTo>
                  <a:lnTo>
                    <a:pt x="0" y="194309"/>
                  </a:lnTo>
                  <a:lnTo>
                    <a:pt x="272034" y="194309"/>
                  </a:lnTo>
                  <a:lnTo>
                    <a:pt x="272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03319" y="3288030"/>
              <a:ext cx="272415" cy="194310"/>
            </a:xfrm>
            <a:custGeom>
              <a:avLst/>
              <a:gdLst/>
              <a:ahLst/>
              <a:cxnLst/>
              <a:rect l="l" t="t" r="r" b="b"/>
              <a:pathLst>
                <a:path w="272414" h="194310">
                  <a:moveTo>
                    <a:pt x="0" y="194309"/>
                  </a:moveTo>
                  <a:lnTo>
                    <a:pt x="272034" y="194309"/>
                  </a:lnTo>
                  <a:lnTo>
                    <a:pt x="272034" y="0"/>
                  </a:lnTo>
                  <a:lnTo>
                    <a:pt x="0" y="0"/>
                  </a:lnTo>
                  <a:lnTo>
                    <a:pt x="0" y="194309"/>
                  </a:lnTo>
                  <a:close/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96741" y="3845911"/>
            <a:ext cx="29845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13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Diagrama unifilar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ejemplo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4630" y="4615528"/>
            <a:ext cx="5789295" cy="40735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Tener en cuenta las siguientes consideraciones: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442595" indent="-215900" algn="just">
              <a:lnSpc>
                <a:spcPts val="1535"/>
              </a:lnSpc>
              <a:buAutoNum type="arabicPeriod"/>
              <a:tabLst>
                <a:tab pos="443230" algn="l"/>
              </a:tabLst>
            </a:pPr>
            <a:r>
              <a:rPr sz="1300" dirty="0">
                <a:latin typeface="Arial"/>
                <a:cs typeface="Arial"/>
              </a:rPr>
              <a:t>El </a:t>
            </a:r>
            <a:r>
              <a:rPr sz="1300" spc="5" dirty="0">
                <a:latin typeface="Arial"/>
                <a:cs typeface="Arial"/>
              </a:rPr>
              <a:t>intervalo de coordinación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debe ser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0.4 s.</a:t>
            </a:r>
            <a:endParaRPr sz="1300">
              <a:latin typeface="Arial"/>
              <a:cs typeface="Arial"/>
            </a:endParaRPr>
          </a:p>
          <a:p>
            <a:pPr marL="443230" marR="5080" indent="-215900" algn="just">
              <a:lnSpc>
                <a:spcPct val="97100"/>
              </a:lnSpc>
              <a:spcBef>
                <a:spcPts val="25"/>
              </a:spcBef>
              <a:buAutoNum type="arabicPeriod"/>
              <a:tabLst>
                <a:tab pos="443230" algn="l"/>
              </a:tabLst>
            </a:pPr>
            <a:r>
              <a:rPr sz="1300" dirty="0">
                <a:latin typeface="Arial"/>
                <a:cs typeface="Arial"/>
              </a:rPr>
              <a:t>El </a:t>
            </a:r>
            <a:r>
              <a:rPr sz="1300" spc="5" dirty="0">
                <a:latin typeface="Arial"/>
                <a:cs typeface="Arial"/>
              </a:rPr>
              <a:t>relé asociado con el interruptor 1 es del tipo tiempo definido con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ajuste en 1.2 s. Todos los otros tienen las características de tiempo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Normal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Inverso, según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Norma IEC 255.</a:t>
            </a:r>
            <a:endParaRPr sz="1300">
              <a:latin typeface="Arial"/>
              <a:cs typeface="Arial"/>
            </a:endParaRPr>
          </a:p>
          <a:p>
            <a:pPr marL="443230" marR="1061720" indent="-215900" algn="just">
              <a:lnSpc>
                <a:spcPts val="1520"/>
              </a:lnSpc>
              <a:spcBef>
                <a:spcPts val="35"/>
              </a:spcBef>
              <a:buAutoNum type="arabicPeriod"/>
              <a:tabLst>
                <a:tab pos="443230" algn="l"/>
              </a:tabLst>
            </a:pPr>
            <a:r>
              <a:rPr sz="1300" spc="5" dirty="0">
                <a:latin typeface="Arial"/>
                <a:cs typeface="Arial"/>
              </a:rPr>
              <a:t>Los TI tienen las siguientes relaciones de transformación: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1: 1200/5</a:t>
            </a:r>
            <a:endParaRPr sz="1300">
              <a:latin typeface="Arial"/>
              <a:cs typeface="Arial"/>
            </a:endParaRPr>
          </a:p>
          <a:p>
            <a:pPr marL="443230" algn="just">
              <a:lnSpc>
                <a:spcPts val="1450"/>
              </a:lnSpc>
            </a:pP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2: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2000/5</a:t>
            </a:r>
            <a:endParaRPr sz="1300">
              <a:latin typeface="Arial"/>
              <a:cs typeface="Arial"/>
            </a:endParaRPr>
          </a:p>
          <a:p>
            <a:pPr marL="443230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3: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500/5</a:t>
            </a:r>
            <a:endParaRPr sz="1300">
              <a:latin typeface="Arial"/>
              <a:cs typeface="Arial"/>
            </a:endParaRPr>
          </a:p>
          <a:p>
            <a:pPr marL="270510" marR="5080" indent="13970" algn="just">
              <a:lnSpc>
                <a:spcPts val="1520"/>
              </a:lnSpc>
              <a:spcBef>
                <a:spcPts val="60"/>
              </a:spcBef>
              <a:buAutoNum type="arabicPeriod" startAt="4"/>
              <a:tabLst>
                <a:tab pos="479425" algn="l"/>
              </a:tabLst>
            </a:pPr>
            <a:r>
              <a:rPr sz="1300" spc="5" dirty="0">
                <a:latin typeface="Arial"/>
                <a:cs typeface="Arial"/>
              </a:rPr>
              <a:t>Tomar como criterio de arranque el </a:t>
            </a:r>
            <a:r>
              <a:rPr sz="1300" spc="10" dirty="0">
                <a:latin typeface="Arial"/>
                <a:cs typeface="Arial"/>
              </a:rPr>
              <a:t>30% </a:t>
            </a:r>
            <a:r>
              <a:rPr sz="1300" spc="5" dirty="0">
                <a:latin typeface="Arial"/>
                <a:cs typeface="Arial"/>
              </a:rPr>
              <a:t>de sobrecarga sobre la carga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todos los relés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26670">
              <a:lnSpc>
                <a:spcPct val="100000"/>
              </a:lnSpc>
            </a:pPr>
            <a:r>
              <a:rPr sz="1300" b="1" i="1" dirty="0">
                <a:latin typeface="Arial"/>
                <a:cs typeface="Arial"/>
              </a:rPr>
              <a:t>Solución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1) Cálculo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corrientes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nominales 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 niveles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cortocircuito trifásico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26670" marR="5080" indent="-14604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impedancias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fuente</a:t>
            </a:r>
            <a:r>
              <a:rPr sz="1300" spc="2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línea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BC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2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trafo,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pueden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obtenerse</a:t>
            </a:r>
            <a:r>
              <a:rPr sz="1300" spc="20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sigue: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Referido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115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kV: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3320" y="3288029"/>
            <a:ext cx="272415" cy="19431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algn="ctr">
              <a:lnSpc>
                <a:spcPts val="1220"/>
              </a:lnSpc>
              <a:spcBef>
                <a:spcPts val="309"/>
              </a:spcBef>
            </a:pP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12590" y="1963039"/>
            <a:ext cx="281940" cy="280670"/>
            <a:chOff x="3712590" y="1963039"/>
            <a:chExt cx="281940" cy="280670"/>
          </a:xfrm>
        </p:grpSpPr>
        <p:sp>
          <p:nvSpPr>
            <p:cNvPr id="11" name="object 11"/>
            <p:cNvSpPr/>
            <p:nvPr/>
          </p:nvSpPr>
          <p:spPr>
            <a:xfrm>
              <a:off x="3717035" y="1967484"/>
              <a:ext cx="273050" cy="271780"/>
            </a:xfrm>
            <a:custGeom>
              <a:avLst/>
              <a:gdLst/>
              <a:ahLst/>
              <a:cxnLst/>
              <a:rect l="l" t="t" r="r" b="b"/>
              <a:pathLst>
                <a:path w="273050" h="271780">
                  <a:moveTo>
                    <a:pt x="272796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2796" y="271272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7035" y="1967484"/>
              <a:ext cx="273050" cy="271780"/>
            </a:xfrm>
            <a:custGeom>
              <a:avLst/>
              <a:gdLst/>
              <a:ahLst/>
              <a:cxnLst/>
              <a:rect l="l" t="t" r="r" b="b"/>
              <a:pathLst>
                <a:path w="273050" h="271780">
                  <a:moveTo>
                    <a:pt x="0" y="271272"/>
                  </a:moveTo>
                  <a:lnTo>
                    <a:pt x="272796" y="271272"/>
                  </a:lnTo>
                  <a:lnTo>
                    <a:pt x="272796" y="0"/>
                  </a:lnTo>
                  <a:lnTo>
                    <a:pt x="0" y="0"/>
                  </a:lnTo>
                  <a:lnTo>
                    <a:pt x="0" y="271272"/>
                  </a:lnTo>
                  <a:close/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717035" y="1967483"/>
            <a:ext cx="273050" cy="27178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100" spc="1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12590" y="1031113"/>
            <a:ext cx="292100" cy="742315"/>
            <a:chOff x="3712590" y="1031113"/>
            <a:chExt cx="292100" cy="742315"/>
          </a:xfrm>
        </p:grpSpPr>
        <p:sp>
          <p:nvSpPr>
            <p:cNvPr id="15" name="object 15"/>
            <p:cNvSpPr/>
            <p:nvPr/>
          </p:nvSpPr>
          <p:spPr>
            <a:xfrm>
              <a:off x="3717036" y="1035570"/>
              <a:ext cx="287655" cy="737870"/>
            </a:xfrm>
            <a:custGeom>
              <a:avLst/>
              <a:gdLst/>
              <a:ahLst/>
              <a:cxnLst/>
              <a:rect l="l" t="t" r="r" b="b"/>
              <a:pathLst>
                <a:path w="287654" h="737869">
                  <a:moveTo>
                    <a:pt x="272796" y="0"/>
                  </a:moveTo>
                  <a:lnTo>
                    <a:pt x="0" y="0"/>
                  </a:lnTo>
                  <a:lnTo>
                    <a:pt x="0" y="194297"/>
                  </a:lnTo>
                  <a:lnTo>
                    <a:pt x="272796" y="194297"/>
                  </a:lnTo>
                  <a:lnTo>
                    <a:pt x="272796" y="0"/>
                  </a:lnTo>
                  <a:close/>
                </a:path>
                <a:path w="287654" h="737869">
                  <a:moveTo>
                    <a:pt x="287274" y="544055"/>
                  </a:moveTo>
                  <a:lnTo>
                    <a:pt x="14478" y="544055"/>
                  </a:lnTo>
                  <a:lnTo>
                    <a:pt x="14478" y="737603"/>
                  </a:lnTo>
                  <a:lnTo>
                    <a:pt x="287274" y="737603"/>
                  </a:lnTo>
                  <a:lnTo>
                    <a:pt x="287274" y="5440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7035" y="1035558"/>
              <a:ext cx="273050" cy="194310"/>
            </a:xfrm>
            <a:custGeom>
              <a:avLst/>
              <a:gdLst/>
              <a:ahLst/>
              <a:cxnLst/>
              <a:rect l="l" t="t" r="r" b="b"/>
              <a:pathLst>
                <a:path w="273050" h="194309">
                  <a:moveTo>
                    <a:pt x="0" y="194309"/>
                  </a:moveTo>
                  <a:lnTo>
                    <a:pt x="272796" y="194309"/>
                  </a:lnTo>
                  <a:lnTo>
                    <a:pt x="272796" y="0"/>
                  </a:lnTo>
                  <a:lnTo>
                    <a:pt x="0" y="0"/>
                  </a:lnTo>
                  <a:lnTo>
                    <a:pt x="0" y="194309"/>
                  </a:lnTo>
                  <a:close/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17035" y="1035558"/>
            <a:ext cx="273050" cy="1943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750" dirty="0">
                <a:latin typeface="Times New Roman"/>
                <a:cs typeface="Times New Roman"/>
              </a:rPr>
              <a:t>3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75353" y="1267967"/>
            <a:ext cx="875030" cy="388620"/>
          </a:xfrm>
          <a:custGeom>
            <a:avLst/>
            <a:gdLst/>
            <a:ahLst/>
            <a:cxnLst/>
            <a:rect l="l" t="t" r="r" b="b"/>
            <a:pathLst>
              <a:path w="875029" h="388619">
                <a:moveTo>
                  <a:pt x="874776" y="0"/>
                </a:moveTo>
                <a:lnTo>
                  <a:pt x="0" y="0"/>
                </a:lnTo>
                <a:lnTo>
                  <a:pt x="0" y="388620"/>
                </a:lnTo>
                <a:lnTo>
                  <a:pt x="874776" y="388620"/>
                </a:lnTo>
                <a:lnTo>
                  <a:pt x="874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048759" y="1290221"/>
            <a:ext cx="456565" cy="360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80"/>
              </a:lnSpc>
              <a:spcBef>
                <a:spcPts val="100"/>
              </a:spcBef>
            </a:pPr>
            <a:r>
              <a:rPr sz="750" spc="-5" dirty="0">
                <a:latin typeface="Times New Roman"/>
                <a:cs typeface="Times New Roman"/>
              </a:rPr>
              <a:t>115/13.2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865"/>
              </a:lnSpc>
            </a:pPr>
            <a:r>
              <a:rPr sz="750" dirty="0">
                <a:latin typeface="Times New Roman"/>
                <a:cs typeface="Times New Roman"/>
              </a:rPr>
              <a:t>25 </a:t>
            </a:r>
            <a:r>
              <a:rPr sz="750" spc="-5" dirty="0">
                <a:latin typeface="Times New Roman"/>
                <a:cs typeface="Times New Roman"/>
              </a:rPr>
              <a:t>M</a:t>
            </a:r>
            <a:r>
              <a:rPr sz="750" dirty="0">
                <a:latin typeface="Times New Roman"/>
                <a:cs typeface="Times New Roman"/>
              </a:rPr>
              <a:t>VA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885"/>
              </a:lnSpc>
            </a:pPr>
            <a:r>
              <a:rPr sz="750" dirty="0">
                <a:latin typeface="Times New Roman"/>
                <a:cs typeface="Times New Roman"/>
              </a:rPr>
              <a:t>u</a:t>
            </a:r>
            <a:r>
              <a:rPr sz="750" spc="-5" dirty="0">
                <a:latin typeface="Times New Roman"/>
                <a:cs typeface="Times New Roman"/>
              </a:rPr>
              <a:t>c</a:t>
            </a:r>
            <a:r>
              <a:rPr sz="750" dirty="0">
                <a:latin typeface="Times New Roman"/>
                <a:cs typeface="Times New Roman"/>
              </a:rPr>
              <a:t>c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=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4</a:t>
            </a:r>
            <a:r>
              <a:rPr sz="750" spc="-5" dirty="0">
                <a:latin typeface="Times New Roman"/>
                <a:cs typeface="Times New Roman"/>
              </a:rPr>
              <a:t>.</a:t>
            </a:r>
            <a:r>
              <a:rPr sz="750" dirty="0">
                <a:latin typeface="Times New Roman"/>
                <a:cs typeface="Times New Roman"/>
              </a:rPr>
              <a:t>8%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33355" y="1540002"/>
            <a:ext cx="26670" cy="272415"/>
            <a:chOff x="3833355" y="1540002"/>
            <a:chExt cx="26670" cy="272415"/>
          </a:xfrm>
        </p:grpSpPr>
        <p:sp>
          <p:nvSpPr>
            <p:cNvPr id="21" name="object 21"/>
            <p:cNvSpPr/>
            <p:nvPr/>
          </p:nvSpPr>
          <p:spPr>
            <a:xfrm>
              <a:off x="3846575" y="1540002"/>
              <a:ext cx="0" cy="116839"/>
            </a:xfrm>
            <a:custGeom>
              <a:avLst/>
              <a:gdLst/>
              <a:ahLst/>
              <a:cxnLst/>
              <a:rect l="l" t="t" r="r" b="b"/>
              <a:pathLst>
                <a:path h="116839">
                  <a:moveTo>
                    <a:pt x="0" y="0"/>
                  </a:moveTo>
                  <a:lnTo>
                    <a:pt x="0" y="116586"/>
                  </a:lnTo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46575" y="1578864"/>
              <a:ext cx="0" cy="233679"/>
            </a:xfrm>
            <a:custGeom>
              <a:avLst/>
              <a:gdLst/>
              <a:ahLst/>
              <a:cxnLst/>
              <a:rect l="l" t="t" r="r" b="b"/>
              <a:pathLst>
                <a:path h="233680">
                  <a:moveTo>
                    <a:pt x="0" y="0"/>
                  </a:moveTo>
                  <a:lnTo>
                    <a:pt x="0" y="233171"/>
                  </a:lnTo>
                </a:path>
              </a:pathLst>
            </a:custGeom>
            <a:ln w="2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7" y="407071"/>
            <a:ext cx="1689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5826" y="925830"/>
            <a:ext cx="268605" cy="0"/>
          </a:xfrm>
          <a:custGeom>
            <a:avLst/>
            <a:gdLst/>
            <a:ahLst/>
            <a:cxnLst/>
            <a:rect l="l" t="t" r="r" b="b"/>
            <a:pathLst>
              <a:path w="268605">
                <a:moveTo>
                  <a:pt x="0" y="0"/>
                </a:moveTo>
                <a:lnTo>
                  <a:pt x="2682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25217" y="925830"/>
            <a:ext cx="1090930" cy="0"/>
          </a:xfrm>
          <a:custGeom>
            <a:avLst/>
            <a:gdLst/>
            <a:ahLst/>
            <a:cxnLst/>
            <a:rect l="l" t="t" r="r" b="b"/>
            <a:pathLst>
              <a:path w="1090930">
                <a:moveTo>
                  <a:pt x="0" y="0"/>
                </a:moveTo>
                <a:lnTo>
                  <a:pt x="109042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46476" y="521792"/>
            <a:ext cx="16891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775" spc="-359" baseline="-22522" dirty="0">
                <a:latin typeface="Symbol"/>
                <a:cs typeface="Symbol"/>
              </a:rPr>
              <a:t></a:t>
            </a:r>
            <a:r>
              <a:rPr sz="650" spc="1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22423" y="618566"/>
            <a:ext cx="82931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-395" dirty="0">
                <a:latin typeface="Symbol"/>
                <a:cs typeface="Symbol"/>
              </a:rPr>
              <a:t></a:t>
            </a:r>
            <a:r>
              <a:rPr sz="1150" spc="10" dirty="0">
                <a:latin typeface="Times New Roman"/>
                <a:cs typeface="Times New Roman"/>
              </a:rPr>
              <a:t>1</a:t>
            </a:r>
            <a:r>
              <a:rPr sz="1150" spc="-150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.</a:t>
            </a:r>
            <a:r>
              <a:rPr sz="1150" spc="10" dirty="0">
                <a:latin typeface="Times New Roman"/>
                <a:cs typeface="Times New Roman"/>
              </a:rPr>
              <a:t>1</a:t>
            </a:r>
            <a:r>
              <a:rPr sz="1150" spc="-6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Symbol"/>
                <a:cs typeface="Symbol"/>
              </a:rPr>
              <a:t></a:t>
            </a:r>
            <a:r>
              <a:rPr sz="1150" spc="-90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115</a:t>
            </a:r>
            <a:r>
              <a:rPr sz="1150" spc="120" dirty="0">
                <a:latin typeface="Times New Roman"/>
                <a:cs typeface="Times New Roman"/>
              </a:rPr>
              <a:t> </a:t>
            </a:r>
            <a:r>
              <a:rPr sz="1150" i="1" spc="10" dirty="0">
                <a:latin typeface="Times New Roman"/>
                <a:cs typeface="Times New Roman"/>
              </a:rPr>
              <a:t>kV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3779" y="801277"/>
            <a:ext cx="2533650" cy="3206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145"/>
              </a:lnSpc>
              <a:spcBef>
                <a:spcPts val="125"/>
              </a:spcBef>
              <a:tabLst>
                <a:tab pos="481965" algn="l"/>
                <a:tab pos="1773555" algn="l"/>
              </a:tabLst>
            </a:pPr>
            <a:r>
              <a:rPr sz="1150" spc="10" dirty="0">
                <a:latin typeface="Symbol"/>
                <a:cs typeface="Symbol"/>
              </a:rPr>
              <a:t></a:t>
            </a:r>
            <a:r>
              <a:rPr sz="1150" spc="10" dirty="0">
                <a:latin typeface="Times New Roman"/>
                <a:cs typeface="Times New Roman"/>
              </a:rPr>
              <a:t>	</a:t>
            </a:r>
            <a:r>
              <a:rPr sz="1150" spc="10" dirty="0">
                <a:latin typeface="Symbol"/>
                <a:cs typeface="Symbol"/>
              </a:rPr>
              <a:t></a:t>
            </a:r>
            <a:r>
              <a:rPr sz="1150" spc="10" dirty="0">
                <a:latin typeface="Times New Roman"/>
                <a:cs typeface="Times New Roman"/>
              </a:rPr>
              <a:t>	</a:t>
            </a:r>
            <a:r>
              <a:rPr sz="1150" spc="10" dirty="0">
                <a:latin typeface="Symbol"/>
                <a:cs typeface="Symbol"/>
              </a:rPr>
              <a:t></a:t>
            </a:r>
            <a:r>
              <a:rPr sz="1150" spc="3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15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.972</a:t>
            </a:r>
            <a:r>
              <a:rPr sz="1150" spc="9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Symbol"/>
                <a:cs typeface="Symbol"/>
              </a:rPr>
              <a:t></a:t>
            </a:r>
            <a:endParaRPr sz="1150">
              <a:latin typeface="Symbol"/>
              <a:cs typeface="Symbol"/>
            </a:endParaRPr>
          </a:p>
          <a:p>
            <a:pPr marL="179705">
              <a:lnSpc>
                <a:spcPts val="1145"/>
              </a:lnSpc>
              <a:tabLst>
                <a:tab pos="810260" algn="l"/>
              </a:tabLst>
            </a:pPr>
            <a:r>
              <a:rPr sz="1150" i="1" spc="15" dirty="0">
                <a:latin typeface="Times New Roman"/>
                <a:cs typeface="Times New Roman"/>
              </a:rPr>
              <a:t>P	</a:t>
            </a:r>
            <a:r>
              <a:rPr sz="1150" spc="10" dirty="0">
                <a:latin typeface="Times New Roman"/>
                <a:cs typeface="Times New Roman"/>
              </a:rPr>
              <a:t>950</a:t>
            </a:r>
            <a:r>
              <a:rPr sz="1150" spc="120" dirty="0">
                <a:latin typeface="Times New Roman"/>
                <a:cs typeface="Times New Roman"/>
              </a:rPr>
              <a:t> </a:t>
            </a:r>
            <a:r>
              <a:rPr sz="1150" i="1" spc="15" dirty="0">
                <a:latin typeface="Times New Roman"/>
                <a:cs typeface="Times New Roman"/>
              </a:rPr>
              <a:t>MVA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3723" y="642015"/>
            <a:ext cx="269240" cy="2044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725" i="1" spc="22" baseline="-24154" dirty="0">
                <a:latin typeface="Times New Roman"/>
                <a:cs typeface="Times New Roman"/>
              </a:rPr>
              <a:t>V</a:t>
            </a:r>
            <a:r>
              <a:rPr sz="1725" i="1" spc="157" baseline="-24154" dirty="0">
                <a:latin typeface="Times New Roman"/>
                <a:cs typeface="Times New Roman"/>
              </a:rPr>
              <a:t> </a:t>
            </a:r>
            <a:r>
              <a:rPr sz="650" spc="1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9737" y="838617"/>
            <a:ext cx="426720" cy="2044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725" i="1" spc="15" baseline="14492" dirty="0">
                <a:latin typeface="Times New Roman"/>
                <a:cs typeface="Times New Roman"/>
              </a:rPr>
              <a:t>Z</a:t>
            </a:r>
            <a:r>
              <a:rPr sz="1725" i="1" spc="-89" baseline="14492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source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0567" y="1016604"/>
            <a:ext cx="127000" cy="130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" i="1" spc="20" dirty="0">
                <a:latin typeface="Times New Roman"/>
                <a:cs typeface="Times New Roman"/>
              </a:rPr>
              <a:t>SC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93972" y="791048"/>
            <a:ext cx="23977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latin typeface="Arial"/>
                <a:cs typeface="Arial"/>
              </a:rPr>
              <a:t>,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donde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950 MVA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potencia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4645" y="1127097"/>
            <a:ext cx="30810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cortocircuito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trifásica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dada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 dato.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4733" y="177393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69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76596" y="1383696"/>
            <a:ext cx="160020" cy="301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700" spc="-412" baseline="-23148" dirty="0">
                <a:latin typeface="Symbol"/>
                <a:cs typeface="Symbol"/>
              </a:rPr>
              <a:t></a:t>
            </a:r>
            <a:r>
              <a:rPr sz="6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19654" y="1476661"/>
            <a:ext cx="414655" cy="301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425" dirty="0">
                <a:latin typeface="Symbol"/>
                <a:cs typeface="Symbol"/>
              </a:rPr>
              <a:t></a:t>
            </a:r>
            <a:r>
              <a:rPr sz="1100" spc="10" dirty="0">
                <a:latin typeface="Times New Roman"/>
                <a:cs typeface="Times New Roman"/>
              </a:rPr>
              <a:t>11</a:t>
            </a:r>
            <a:r>
              <a:rPr sz="1100" spc="5" dirty="0">
                <a:latin typeface="Times New Roman"/>
                <a:cs typeface="Times New Roman"/>
              </a:rPr>
              <a:t>5</a:t>
            </a:r>
            <a:r>
              <a:rPr sz="1100" i="1" spc="15" dirty="0">
                <a:latin typeface="Times New Roman"/>
                <a:cs typeface="Times New Roman"/>
              </a:rPr>
              <a:t>kV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2886" y="1653701"/>
            <a:ext cx="3061335" cy="676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2473325" algn="l"/>
              </a:tabLst>
            </a:pPr>
            <a:r>
              <a:rPr sz="1100" i="1" spc="15" dirty="0">
                <a:latin typeface="Times New Roman"/>
                <a:cs typeface="Times New Roman"/>
              </a:rPr>
              <a:t>Z</a:t>
            </a:r>
            <a:r>
              <a:rPr sz="975" i="1" spc="22" baseline="-25641" dirty="0">
                <a:latin typeface="Times New Roman"/>
                <a:cs typeface="Times New Roman"/>
              </a:rPr>
              <a:t>TRNSF </a:t>
            </a:r>
            <a:r>
              <a:rPr sz="975" i="1" spc="27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Z</a:t>
            </a:r>
            <a:r>
              <a:rPr sz="975" i="1" spc="75" baseline="-25641" dirty="0">
                <a:latin typeface="Times New Roman"/>
                <a:cs typeface="Times New Roman"/>
              </a:rPr>
              <a:t>PU</a:t>
            </a:r>
            <a:r>
              <a:rPr sz="975" i="1" spc="34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30" dirty="0">
                <a:latin typeface="Times New Roman"/>
                <a:cs typeface="Times New Roman"/>
              </a:rPr>
              <a:t>Z</a:t>
            </a:r>
            <a:r>
              <a:rPr sz="975" i="1" spc="44" baseline="-25641" dirty="0">
                <a:latin typeface="Times New Roman"/>
                <a:cs typeface="Times New Roman"/>
              </a:rPr>
              <a:t>BASE </a:t>
            </a:r>
            <a:r>
              <a:rPr sz="975" i="1" spc="19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0.048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650" spc="30" baseline="-45454" dirty="0">
                <a:latin typeface="Times New Roman"/>
                <a:cs typeface="Times New Roman"/>
              </a:rPr>
              <a:t>25</a:t>
            </a:r>
            <a:r>
              <a:rPr sz="1650" i="1" spc="30" baseline="-45454" dirty="0">
                <a:latin typeface="Times New Roman"/>
                <a:cs typeface="Times New Roman"/>
              </a:rPr>
              <a:t>MVA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25.39</a:t>
            </a:r>
            <a:r>
              <a:rPr sz="1100" spc="10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</a:pPr>
            <a:r>
              <a:rPr sz="1100" i="1" spc="15" dirty="0">
                <a:latin typeface="Times New Roman"/>
                <a:cs typeface="Times New Roman"/>
              </a:rPr>
              <a:t>Z</a:t>
            </a:r>
            <a:r>
              <a:rPr sz="1100" i="1" spc="-18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lineaBC  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8</a:t>
            </a:r>
            <a:r>
              <a:rPr sz="1100" spc="5" dirty="0">
                <a:latin typeface="Times New Roman"/>
                <a:cs typeface="Times New Roman"/>
              </a:rPr>
              <a:t>5.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0" dirty="0">
                <a:latin typeface="Times New Roman"/>
                <a:cs typeface="Times New Roman"/>
              </a:rPr>
              <a:t>5</a:t>
            </a:r>
            <a:r>
              <a:rPr sz="1100" spc="20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297432" y="2983216"/>
            <a:ext cx="3349625" cy="1264285"/>
            <a:chOff x="2297432" y="2983216"/>
            <a:chExt cx="3349625" cy="12642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7432" y="2983216"/>
              <a:ext cx="3349345" cy="12455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511552" y="3766565"/>
              <a:ext cx="697230" cy="481330"/>
            </a:xfrm>
            <a:custGeom>
              <a:avLst/>
              <a:gdLst/>
              <a:ahLst/>
              <a:cxnLst/>
              <a:rect l="l" t="t" r="r" b="b"/>
              <a:pathLst>
                <a:path w="697230" h="481329">
                  <a:moveTo>
                    <a:pt x="697230" y="0"/>
                  </a:moveTo>
                  <a:lnTo>
                    <a:pt x="0" y="0"/>
                  </a:lnTo>
                  <a:lnTo>
                    <a:pt x="0" y="480822"/>
                  </a:lnTo>
                  <a:lnTo>
                    <a:pt x="697230" y="480822"/>
                  </a:lnTo>
                  <a:lnTo>
                    <a:pt x="697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21279" y="4001261"/>
              <a:ext cx="474980" cy="169545"/>
            </a:xfrm>
            <a:custGeom>
              <a:avLst/>
              <a:gdLst/>
              <a:ahLst/>
              <a:cxnLst/>
              <a:rect l="l" t="t" r="r" b="b"/>
              <a:pathLst>
                <a:path w="474980" h="169545">
                  <a:moveTo>
                    <a:pt x="156209" y="121920"/>
                  </a:moveTo>
                  <a:lnTo>
                    <a:pt x="177545" y="112013"/>
                  </a:lnTo>
                </a:path>
                <a:path w="474980" h="169545">
                  <a:moveTo>
                    <a:pt x="177545" y="112013"/>
                  </a:moveTo>
                  <a:lnTo>
                    <a:pt x="209550" y="169163"/>
                  </a:lnTo>
                </a:path>
                <a:path w="474980" h="169545">
                  <a:moveTo>
                    <a:pt x="209550" y="169163"/>
                  </a:moveTo>
                  <a:lnTo>
                    <a:pt x="241553" y="22098"/>
                  </a:lnTo>
                </a:path>
                <a:path w="474980" h="169545">
                  <a:moveTo>
                    <a:pt x="241553" y="22098"/>
                  </a:moveTo>
                  <a:lnTo>
                    <a:pt x="318515" y="22098"/>
                  </a:lnTo>
                </a:path>
                <a:path w="474980" h="169545">
                  <a:moveTo>
                    <a:pt x="0" y="0"/>
                  </a:moveTo>
                  <a:lnTo>
                    <a:pt x="4747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94643" y="4000665"/>
            <a:ext cx="1957705" cy="675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300" b="1" spc="5" dirty="0">
                <a:latin typeface="Arial"/>
                <a:cs typeface="Arial"/>
              </a:rPr>
              <a:t>Corrientes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nominales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48561" y="5073396"/>
            <a:ext cx="403860" cy="170180"/>
          </a:xfrm>
          <a:custGeom>
            <a:avLst/>
            <a:gdLst/>
            <a:ahLst/>
            <a:cxnLst/>
            <a:rect l="l" t="t" r="r" b="b"/>
            <a:pathLst>
              <a:path w="403860" h="170179">
                <a:moveTo>
                  <a:pt x="11429" y="121919"/>
                </a:moveTo>
                <a:lnTo>
                  <a:pt x="32765" y="112013"/>
                </a:lnTo>
              </a:path>
              <a:path w="403860" h="170179">
                <a:moveTo>
                  <a:pt x="32765" y="112013"/>
                </a:moveTo>
                <a:lnTo>
                  <a:pt x="65531" y="169925"/>
                </a:lnTo>
              </a:path>
              <a:path w="403860" h="170179">
                <a:moveTo>
                  <a:pt x="65531" y="169925"/>
                </a:moveTo>
                <a:lnTo>
                  <a:pt x="97535" y="22098"/>
                </a:lnTo>
              </a:path>
              <a:path w="403860" h="170179">
                <a:moveTo>
                  <a:pt x="97535" y="22098"/>
                </a:moveTo>
                <a:lnTo>
                  <a:pt x="174497" y="22098"/>
                </a:lnTo>
              </a:path>
              <a:path w="403860" h="170179">
                <a:moveTo>
                  <a:pt x="0" y="0"/>
                </a:moveTo>
                <a:lnTo>
                  <a:pt x="40386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13204" y="5073396"/>
            <a:ext cx="931544" cy="170180"/>
          </a:xfrm>
          <a:custGeom>
            <a:avLst/>
            <a:gdLst/>
            <a:ahLst/>
            <a:cxnLst/>
            <a:rect l="l" t="t" r="r" b="b"/>
            <a:pathLst>
              <a:path w="931544" h="170179">
                <a:moveTo>
                  <a:pt x="11429" y="121919"/>
                </a:moveTo>
                <a:lnTo>
                  <a:pt x="32765" y="112013"/>
                </a:lnTo>
              </a:path>
              <a:path w="931544" h="170179">
                <a:moveTo>
                  <a:pt x="32765" y="112013"/>
                </a:moveTo>
                <a:lnTo>
                  <a:pt x="65531" y="169925"/>
                </a:lnTo>
              </a:path>
              <a:path w="931544" h="170179">
                <a:moveTo>
                  <a:pt x="65531" y="169925"/>
                </a:moveTo>
                <a:lnTo>
                  <a:pt x="97535" y="22098"/>
                </a:lnTo>
              </a:path>
              <a:path w="931544" h="170179">
                <a:moveTo>
                  <a:pt x="97535" y="22098"/>
                </a:moveTo>
                <a:lnTo>
                  <a:pt x="174497" y="22098"/>
                </a:lnTo>
              </a:path>
              <a:path w="931544" h="170179">
                <a:moveTo>
                  <a:pt x="0" y="0"/>
                </a:moveTo>
                <a:lnTo>
                  <a:pt x="9311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595887" y="4862485"/>
            <a:ext cx="11303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i="1" spc="15" dirty="0">
                <a:latin typeface="Times New Roman"/>
                <a:cs typeface="Times New Roman"/>
              </a:rPr>
              <a:t>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5172" y="4988979"/>
            <a:ext cx="451484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3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no</a:t>
            </a:r>
            <a:r>
              <a:rPr sz="650" i="1" spc="-15" dirty="0">
                <a:latin typeface="Times New Roman"/>
                <a:cs typeface="Times New Roman"/>
              </a:rPr>
              <a:t>m</a:t>
            </a:r>
            <a:r>
              <a:rPr sz="650" dirty="0">
                <a:latin typeface="Times New Roman"/>
                <a:cs typeface="Times New Roman"/>
              </a:rPr>
              <a:t>1 </a:t>
            </a:r>
            <a:r>
              <a:rPr sz="650" spc="65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endParaRPr sz="1650" baseline="15151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47138" y="4862485"/>
            <a:ext cx="44195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7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75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6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12567" y="4929470"/>
            <a:ext cx="5280025" cy="359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635">
              <a:lnSpc>
                <a:spcPts val="1005"/>
              </a:lnSpc>
              <a:spcBef>
                <a:spcPts val="114"/>
              </a:spcBef>
              <a:tabLst>
                <a:tab pos="1473200" algn="l"/>
              </a:tabLst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13</a:t>
            </a:r>
            <a:r>
              <a:rPr sz="1100" spc="15" dirty="0">
                <a:latin typeface="Times New Roman"/>
                <a:cs typeface="Times New Roman"/>
              </a:rPr>
              <a:t>1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4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(para uno de los </a:t>
            </a:r>
            <a:r>
              <a:rPr sz="1300" spc="15" dirty="0">
                <a:latin typeface="Arial"/>
                <a:cs typeface="Arial"/>
              </a:rPr>
              <a:t>a</a:t>
            </a:r>
            <a:r>
              <a:rPr sz="1300" dirty="0">
                <a:latin typeface="Arial"/>
                <a:cs typeface="Arial"/>
              </a:rPr>
              <a:t>lim</a:t>
            </a:r>
            <a:r>
              <a:rPr sz="1300" spc="5" dirty="0">
                <a:latin typeface="Arial"/>
                <a:cs typeface="Arial"/>
              </a:rPr>
              <a:t>entadores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13.2k</a:t>
            </a:r>
            <a:r>
              <a:rPr sz="1300" dirty="0">
                <a:latin typeface="Arial"/>
                <a:cs typeface="Arial"/>
              </a:rPr>
              <a:t>V</a:t>
            </a:r>
            <a:r>
              <a:rPr sz="1300" spc="5" dirty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605"/>
              </a:lnSpc>
              <a:tabLst>
                <a:tab pos="602615" algn="l"/>
              </a:tabLst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95" dirty="0">
                <a:latin typeface="Symbol"/>
                <a:cs typeface="Symbol"/>
              </a:rPr>
              <a:t>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r>
              <a:rPr sz="1100" i="1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800" spc="-425" dirty="0">
                <a:latin typeface="Symbol"/>
                <a:cs typeface="Symbol"/>
              </a:rPr>
              <a:t>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7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3</a:t>
            </a:r>
            <a:r>
              <a:rPr sz="975" spc="15" baseline="42735" dirty="0">
                <a:latin typeface="Times New Roman"/>
                <a:cs typeface="Times New Roman"/>
              </a:rPr>
              <a:t> </a:t>
            </a:r>
            <a:r>
              <a:rPr sz="1800" spc="-229" dirty="0">
                <a:latin typeface="Symbol"/>
                <a:cs typeface="Symbol"/>
              </a:rPr>
              <a:t>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5186" y="5456774"/>
            <a:ext cx="354774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no</a:t>
            </a:r>
            <a:r>
              <a:rPr sz="975" i="1" spc="82" baseline="-25641" dirty="0">
                <a:latin typeface="Times New Roman"/>
                <a:cs typeface="Times New Roman"/>
              </a:rPr>
              <a:t>m</a:t>
            </a:r>
            <a:r>
              <a:rPr sz="975" baseline="-25641" dirty="0">
                <a:latin typeface="Times New Roman"/>
                <a:cs typeface="Times New Roman"/>
              </a:rPr>
              <a:t>2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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6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no</a:t>
            </a:r>
            <a:r>
              <a:rPr sz="975" i="1" spc="-22" baseline="-25641" dirty="0">
                <a:latin typeface="Times New Roman"/>
                <a:cs typeface="Times New Roman"/>
              </a:rPr>
              <a:t>m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7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13</a:t>
            </a:r>
            <a:r>
              <a:rPr sz="1100" spc="15" dirty="0">
                <a:latin typeface="Times New Roman"/>
                <a:cs typeface="Times New Roman"/>
              </a:rPr>
              <a:t>1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39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6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(para la línea BC)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59230" y="6116573"/>
            <a:ext cx="893444" cy="170180"/>
          </a:xfrm>
          <a:custGeom>
            <a:avLst/>
            <a:gdLst/>
            <a:ahLst/>
            <a:cxnLst/>
            <a:rect l="l" t="t" r="r" b="b"/>
            <a:pathLst>
              <a:path w="893444" h="170179">
                <a:moveTo>
                  <a:pt x="12191" y="121920"/>
                </a:moveTo>
                <a:lnTo>
                  <a:pt x="33528" y="112013"/>
                </a:lnTo>
              </a:path>
              <a:path w="893444" h="170179">
                <a:moveTo>
                  <a:pt x="33528" y="112013"/>
                </a:moveTo>
                <a:lnTo>
                  <a:pt x="65531" y="169925"/>
                </a:lnTo>
              </a:path>
              <a:path w="893444" h="170179">
                <a:moveTo>
                  <a:pt x="65531" y="169925"/>
                </a:moveTo>
                <a:lnTo>
                  <a:pt x="97535" y="22098"/>
                </a:lnTo>
              </a:path>
              <a:path w="893444" h="170179">
                <a:moveTo>
                  <a:pt x="97535" y="22098"/>
                </a:moveTo>
                <a:lnTo>
                  <a:pt x="174497" y="22098"/>
                </a:lnTo>
              </a:path>
              <a:path w="893444" h="170179">
                <a:moveTo>
                  <a:pt x="0" y="0"/>
                </a:moveTo>
                <a:lnTo>
                  <a:pt x="8930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95168" y="6032157"/>
            <a:ext cx="4622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23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no</a:t>
            </a:r>
            <a:r>
              <a:rPr sz="650" i="1" spc="35" dirty="0">
                <a:latin typeface="Times New Roman"/>
                <a:cs typeface="Times New Roman"/>
              </a:rPr>
              <a:t>m</a:t>
            </a:r>
            <a:r>
              <a:rPr sz="650" dirty="0">
                <a:latin typeface="Times New Roman"/>
                <a:cs typeface="Times New Roman"/>
              </a:rPr>
              <a:t>3  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endParaRPr sz="1650" baseline="15151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39829" y="5905663"/>
            <a:ext cx="5162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25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75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6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23247" y="5909849"/>
            <a:ext cx="3786504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650" spc="15" baseline="-47979" dirty="0">
                <a:latin typeface="Times New Roman"/>
                <a:cs typeface="Times New Roman"/>
              </a:rPr>
              <a:t>3</a:t>
            </a:r>
            <a:r>
              <a:rPr sz="1650" spc="-112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</a:t>
            </a:r>
            <a:r>
              <a:rPr sz="1650" spc="-157" baseline="-47979" dirty="0">
                <a:latin typeface="Times New Roman"/>
                <a:cs typeface="Times New Roman"/>
              </a:rPr>
              <a:t> </a:t>
            </a:r>
            <a:r>
              <a:rPr sz="2700" spc="-637" baseline="-29320" dirty="0">
                <a:latin typeface="Symbol"/>
                <a:cs typeface="Symbol"/>
              </a:rPr>
              <a:t></a:t>
            </a:r>
            <a:r>
              <a:rPr sz="1650" spc="15" baseline="-47979" dirty="0">
                <a:latin typeface="Times New Roman"/>
                <a:cs typeface="Times New Roman"/>
              </a:rPr>
              <a:t>115</a:t>
            </a:r>
            <a:r>
              <a:rPr sz="1650" spc="-232" baseline="-47979" dirty="0">
                <a:latin typeface="Times New Roman"/>
                <a:cs typeface="Times New Roman"/>
              </a:rPr>
              <a:t> </a:t>
            </a:r>
            <a:r>
              <a:rPr sz="1650" spc="127" baseline="-47979" dirty="0">
                <a:latin typeface="Symbol"/>
                <a:cs typeface="Symbol"/>
              </a:rPr>
              <a:t></a:t>
            </a:r>
            <a:r>
              <a:rPr sz="1650" spc="15" baseline="-47979" dirty="0">
                <a:latin typeface="Times New Roman"/>
                <a:cs typeface="Times New Roman"/>
              </a:rPr>
              <a:t>1</a:t>
            </a:r>
            <a:r>
              <a:rPr sz="1650" spc="97" baseline="-47979" dirty="0">
                <a:latin typeface="Times New Roman"/>
                <a:cs typeface="Times New Roman"/>
              </a:rPr>
              <a:t>0</a:t>
            </a:r>
            <a:r>
              <a:rPr sz="975" baseline="-38461" dirty="0">
                <a:latin typeface="Times New Roman"/>
                <a:cs typeface="Times New Roman"/>
              </a:rPr>
              <a:t>3</a:t>
            </a:r>
            <a:r>
              <a:rPr sz="975" spc="15" baseline="-38461" dirty="0">
                <a:latin typeface="Times New Roman"/>
                <a:cs typeface="Times New Roman"/>
              </a:rPr>
              <a:t> </a:t>
            </a:r>
            <a:r>
              <a:rPr sz="2700" spc="-345" baseline="-29320" dirty="0">
                <a:latin typeface="Symbol"/>
                <a:cs typeface="Symbol"/>
              </a:rPr>
              <a:t></a:t>
            </a:r>
            <a:r>
              <a:rPr sz="2700" spc="-300" baseline="-293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12</a:t>
            </a:r>
            <a:r>
              <a:rPr sz="1100" spc="5" dirty="0">
                <a:latin typeface="Times New Roman"/>
                <a:cs typeface="Times New Roman"/>
              </a:rPr>
              <a:t>5.</a:t>
            </a:r>
            <a:r>
              <a:rPr sz="1100" spc="95" dirty="0">
                <a:latin typeface="Times New Roman"/>
                <a:cs typeface="Times New Roman"/>
              </a:rPr>
              <a:t>5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(para el trafo referido a 115kV)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4659" y="6692737"/>
            <a:ext cx="2169160" cy="6108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i="1" spc="5" dirty="0">
                <a:latin typeface="Arial"/>
                <a:cs typeface="Arial"/>
              </a:rPr>
              <a:t>Corrientes</a:t>
            </a:r>
            <a:r>
              <a:rPr sz="1300" b="1" i="1" spc="-20" dirty="0">
                <a:latin typeface="Arial"/>
                <a:cs typeface="Arial"/>
              </a:rPr>
              <a:t> </a:t>
            </a:r>
            <a:r>
              <a:rPr sz="1300" b="1" i="1" spc="5" dirty="0">
                <a:latin typeface="Arial"/>
                <a:cs typeface="Arial"/>
              </a:rPr>
              <a:t>de</a:t>
            </a:r>
            <a:r>
              <a:rPr sz="1300" b="1" i="1" spc="-1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cortocircuito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Falla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3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barra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17141" y="7700771"/>
            <a:ext cx="1607185" cy="170180"/>
          </a:xfrm>
          <a:custGeom>
            <a:avLst/>
            <a:gdLst/>
            <a:ahLst/>
            <a:cxnLst/>
            <a:rect l="l" t="t" r="r" b="b"/>
            <a:pathLst>
              <a:path w="1607185" h="170179">
                <a:moveTo>
                  <a:pt x="11430" y="121919"/>
                </a:moveTo>
                <a:lnTo>
                  <a:pt x="32766" y="112013"/>
                </a:lnTo>
              </a:path>
              <a:path w="1607185" h="170179">
                <a:moveTo>
                  <a:pt x="32766" y="112013"/>
                </a:moveTo>
                <a:lnTo>
                  <a:pt x="65532" y="169925"/>
                </a:lnTo>
              </a:path>
              <a:path w="1607185" h="170179">
                <a:moveTo>
                  <a:pt x="65532" y="169925"/>
                </a:moveTo>
                <a:lnTo>
                  <a:pt x="97536" y="22097"/>
                </a:lnTo>
              </a:path>
              <a:path w="1607185" h="170179">
                <a:moveTo>
                  <a:pt x="97536" y="22097"/>
                </a:moveTo>
                <a:lnTo>
                  <a:pt x="174497" y="22097"/>
                </a:lnTo>
              </a:path>
              <a:path w="1607185" h="170179">
                <a:moveTo>
                  <a:pt x="0" y="0"/>
                </a:moveTo>
                <a:lnTo>
                  <a:pt x="160705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09648" y="7616355"/>
            <a:ext cx="50545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8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fallaC</a:t>
            </a:r>
            <a:r>
              <a:rPr sz="650" i="1" spc="140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endParaRPr sz="1650" baseline="15151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79128" y="7489859"/>
            <a:ext cx="85344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80" dirty="0">
                <a:latin typeface="Times New Roman"/>
                <a:cs typeface="Times New Roman"/>
              </a:rPr>
              <a:t>1</a:t>
            </a:r>
            <a:r>
              <a:rPr sz="1100" spc="60" dirty="0">
                <a:latin typeface="Symbol"/>
                <a:cs typeface="Symbol"/>
              </a:rPr>
              <a:t></a:t>
            </a:r>
            <a:r>
              <a:rPr sz="1100" spc="10" dirty="0">
                <a:latin typeface="Times New Roman"/>
                <a:cs typeface="Times New Roman"/>
              </a:rPr>
              <a:t>115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60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3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81171" y="7534408"/>
            <a:ext cx="3554095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650" spc="15" baseline="-47979" dirty="0">
                <a:latin typeface="Times New Roman"/>
                <a:cs typeface="Times New Roman"/>
              </a:rPr>
              <a:t>3</a:t>
            </a:r>
            <a:r>
              <a:rPr sz="1650" spc="-120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</a:t>
            </a:r>
            <a:r>
              <a:rPr sz="1650" spc="-157" baseline="-47979" dirty="0">
                <a:latin typeface="Times New Roman"/>
                <a:cs typeface="Times New Roman"/>
              </a:rPr>
              <a:t> </a:t>
            </a:r>
            <a:r>
              <a:rPr sz="2250" spc="-60" baseline="-35185" dirty="0">
                <a:latin typeface="Symbol"/>
                <a:cs typeface="Symbol"/>
              </a:rPr>
              <a:t></a:t>
            </a:r>
            <a:r>
              <a:rPr sz="1650" spc="-60" baseline="-47979" dirty="0">
                <a:latin typeface="Times New Roman"/>
                <a:cs typeface="Times New Roman"/>
              </a:rPr>
              <a:t>13.92</a:t>
            </a:r>
            <a:r>
              <a:rPr sz="1650" spc="-104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</a:t>
            </a:r>
            <a:r>
              <a:rPr sz="1650" spc="-52" baseline="-47979" dirty="0">
                <a:latin typeface="Times New Roman"/>
                <a:cs typeface="Times New Roman"/>
              </a:rPr>
              <a:t> </a:t>
            </a:r>
            <a:r>
              <a:rPr sz="1650" spc="15" baseline="-47979" dirty="0">
                <a:latin typeface="Times New Roman"/>
                <a:cs typeface="Times New Roman"/>
              </a:rPr>
              <a:t>25.39</a:t>
            </a:r>
            <a:r>
              <a:rPr sz="1650" spc="-104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</a:t>
            </a:r>
            <a:r>
              <a:rPr sz="1650" spc="-127" baseline="-47979" dirty="0">
                <a:latin typeface="Times New Roman"/>
                <a:cs typeface="Times New Roman"/>
              </a:rPr>
              <a:t> </a:t>
            </a:r>
            <a:r>
              <a:rPr sz="1650" spc="-15" baseline="-47979" dirty="0">
                <a:latin typeface="Times New Roman"/>
                <a:cs typeface="Times New Roman"/>
              </a:rPr>
              <a:t>85.35</a:t>
            </a:r>
            <a:r>
              <a:rPr sz="2250" spc="-15" baseline="-35185" dirty="0">
                <a:latin typeface="Symbol"/>
                <a:cs typeface="Symbol"/>
              </a:rPr>
              <a:t></a:t>
            </a:r>
            <a:r>
              <a:rPr sz="2250" spc="-120" baseline="-3518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585.86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spc="2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referido a 115KV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81828" y="8096349"/>
            <a:ext cx="153797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585.86</a:t>
            </a:r>
            <a:r>
              <a:rPr sz="1300" spc="5" dirty="0">
                <a:latin typeface="Symbol"/>
                <a:cs typeface="Symbol"/>
              </a:rPr>
              <a:t></a:t>
            </a:r>
            <a:r>
              <a:rPr sz="1300" spc="5" dirty="0">
                <a:latin typeface="Arial"/>
                <a:cs typeface="Arial"/>
              </a:rPr>
              <a:t>(115/13.2)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75277" y="8096349"/>
            <a:ext cx="220916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=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5104.1 </a:t>
            </a:r>
            <a:r>
              <a:rPr sz="1300" spc="10" dirty="0">
                <a:latin typeface="Arial"/>
                <a:cs typeface="Arial"/>
              </a:rPr>
              <a:t>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referido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13.2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kV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9130" y="8481909"/>
            <a:ext cx="144018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Falla</a:t>
            </a:r>
            <a:r>
              <a:rPr sz="13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barra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03250" y="3790349"/>
            <a:ext cx="50292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20" dirty="0">
                <a:latin typeface="Times New Roman"/>
                <a:cs typeface="Times New Roman"/>
              </a:rPr>
              <a:t>1.1*115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484120" y="2980944"/>
            <a:ext cx="688340" cy="310515"/>
          </a:xfrm>
          <a:custGeom>
            <a:avLst/>
            <a:gdLst/>
            <a:ahLst/>
            <a:cxnLst/>
            <a:rect l="l" t="t" r="r" b="b"/>
            <a:pathLst>
              <a:path w="688339" h="310514">
                <a:moveTo>
                  <a:pt x="688086" y="0"/>
                </a:moveTo>
                <a:lnTo>
                  <a:pt x="0" y="0"/>
                </a:lnTo>
                <a:lnTo>
                  <a:pt x="0" y="310133"/>
                </a:lnTo>
                <a:lnTo>
                  <a:pt x="688086" y="310133"/>
                </a:lnTo>
                <a:lnTo>
                  <a:pt x="6880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94660" y="2529930"/>
            <a:ext cx="4189095" cy="668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El circuito equivalente del sistema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referido a 115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kV 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R="640080" algn="ctr">
              <a:lnSpc>
                <a:spcPct val="100000"/>
              </a:lnSpc>
            </a:pPr>
            <a:r>
              <a:rPr sz="1100" spc="5" dirty="0">
                <a:latin typeface="Times New Roman"/>
                <a:cs typeface="Times New Roman"/>
              </a:rPr>
              <a:t>Fuente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16629" y="3640835"/>
            <a:ext cx="688340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19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85"/>
              </a:spcBef>
            </a:pPr>
            <a:r>
              <a:rPr sz="1100" spc="10" dirty="0">
                <a:latin typeface="Times New Roman"/>
                <a:cs typeface="Times New Roman"/>
              </a:rPr>
              <a:t>Trafo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20184" y="3640835"/>
            <a:ext cx="660400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19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85"/>
              </a:spcBef>
            </a:pPr>
            <a:r>
              <a:rPr sz="1100" spc="5" dirty="0">
                <a:latin typeface="Times New Roman"/>
                <a:cs typeface="Times New Roman"/>
              </a:rPr>
              <a:t>Línea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7" y="407071"/>
            <a:ext cx="1689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09522" y="893063"/>
            <a:ext cx="1158240" cy="170180"/>
          </a:xfrm>
          <a:custGeom>
            <a:avLst/>
            <a:gdLst/>
            <a:ahLst/>
            <a:cxnLst/>
            <a:rect l="l" t="t" r="r" b="b"/>
            <a:pathLst>
              <a:path w="1158239" h="170180">
                <a:moveTo>
                  <a:pt x="11430" y="121919"/>
                </a:moveTo>
                <a:lnTo>
                  <a:pt x="32765" y="112013"/>
                </a:lnTo>
              </a:path>
              <a:path w="1158239" h="170180">
                <a:moveTo>
                  <a:pt x="32765" y="112013"/>
                </a:moveTo>
                <a:lnTo>
                  <a:pt x="64769" y="169925"/>
                </a:lnTo>
              </a:path>
              <a:path w="1158239" h="170180">
                <a:moveTo>
                  <a:pt x="64769" y="169925"/>
                </a:moveTo>
                <a:lnTo>
                  <a:pt x="97536" y="22097"/>
                </a:lnTo>
              </a:path>
              <a:path w="1158239" h="170180">
                <a:moveTo>
                  <a:pt x="97536" y="22097"/>
                </a:moveTo>
                <a:lnTo>
                  <a:pt x="174497" y="22097"/>
                </a:lnTo>
              </a:path>
              <a:path w="1158239" h="170180">
                <a:moveTo>
                  <a:pt x="0" y="0"/>
                </a:moveTo>
                <a:lnTo>
                  <a:pt x="11582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9658" y="808647"/>
            <a:ext cx="49784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8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fallaB</a:t>
            </a:r>
            <a:r>
              <a:rPr sz="650" i="1" spc="114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endParaRPr sz="1650" baseline="1515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6700" y="682152"/>
            <a:ext cx="8547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80" dirty="0">
                <a:latin typeface="Times New Roman"/>
                <a:cs typeface="Times New Roman"/>
              </a:rPr>
              <a:t>1</a:t>
            </a:r>
            <a:r>
              <a:rPr sz="1100" spc="60" dirty="0">
                <a:latin typeface="Symbol"/>
                <a:cs typeface="Symbol"/>
              </a:rPr>
              <a:t></a:t>
            </a:r>
            <a:r>
              <a:rPr sz="1100" spc="10" dirty="0">
                <a:latin typeface="Times New Roman"/>
                <a:cs typeface="Times New Roman"/>
              </a:rPr>
              <a:t>115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3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73537" y="726701"/>
            <a:ext cx="3188335" cy="253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650" spc="15" baseline="-47979" dirty="0">
                <a:latin typeface="Times New Roman"/>
                <a:cs typeface="Times New Roman"/>
              </a:rPr>
              <a:t>3</a:t>
            </a:r>
            <a:r>
              <a:rPr sz="1650" spc="-120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</a:t>
            </a:r>
            <a:r>
              <a:rPr sz="1650" spc="-157" baseline="-47979" dirty="0">
                <a:latin typeface="Times New Roman"/>
                <a:cs typeface="Times New Roman"/>
              </a:rPr>
              <a:t> </a:t>
            </a:r>
            <a:r>
              <a:rPr sz="2250" spc="-412" baseline="-35185" dirty="0">
                <a:latin typeface="Symbol"/>
                <a:cs typeface="Symbol"/>
              </a:rPr>
              <a:t></a:t>
            </a:r>
            <a:r>
              <a:rPr sz="1650" spc="15" baseline="-47979" dirty="0">
                <a:latin typeface="Times New Roman"/>
                <a:cs typeface="Times New Roman"/>
              </a:rPr>
              <a:t>1</a:t>
            </a:r>
            <a:r>
              <a:rPr sz="1650" spc="22" baseline="-47979" dirty="0">
                <a:latin typeface="Times New Roman"/>
                <a:cs typeface="Times New Roman"/>
              </a:rPr>
              <a:t>3</a:t>
            </a:r>
            <a:r>
              <a:rPr sz="1650" baseline="-47979" dirty="0">
                <a:latin typeface="Times New Roman"/>
                <a:cs typeface="Times New Roman"/>
              </a:rPr>
              <a:t>.</a:t>
            </a:r>
            <a:r>
              <a:rPr sz="1650" spc="15" baseline="-47979" dirty="0">
                <a:latin typeface="Times New Roman"/>
                <a:cs typeface="Times New Roman"/>
              </a:rPr>
              <a:t>92</a:t>
            </a:r>
            <a:r>
              <a:rPr sz="1650" spc="-104" baseline="-47979" dirty="0">
                <a:latin typeface="Times New Roman"/>
                <a:cs typeface="Times New Roman"/>
              </a:rPr>
              <a:t> </a:t>
            </a:r>
            <a:r>
              <a:rPr sz="1650" spc="22" baseline="-47979" dirty="0">
                <a:latin typeface="Symbol"/>
                <a:cs typeface="Symbol"/>
              </a:rPr>
              <a:t></a:t>
            </a:r>
            <a:r>
              <a:rPr sz="1650" spc="-52" baseline="-47979" dirty="0">
                <a:latin typeface="Times New Roman"/>
                <a:cs typeface="Times New Roman"/>
              </a:rPr>
              <a:t> </a:t>
            </a:r>
            <a:r>
              <a:rPr sz="1650" spc="15" baseline="-47979" dirty="0">
                <a:latin typeface="Times New Roman"/>
                <a:cs typeface="Times New Roman"/>
              </a:rPr>
              <a:t>2</a:t>
            </a:r>
            <a:r>
              <a:rPr sz="1650" spc="7" baseline="-47979" dirty="0">
                <a:latin typeface="Times New Roman"/>
                <a:cs typeface="Times New Roman"/>
              </a:rPr>
              <a:t>5</a:t>
            </a:r>
            <a:r>
              <a:rPr sz="1650" spc="15" baseline="-47979" dirty="0">
                <a:latin typeface="Times New Roman"/>
                <a:cs typeface="Times New Roman"/>
              </a:rPr>
              <a:t>.3</a:t>
            </a:r>
            <a:r>
              <a:rPr sz="1650" spc="67" baseline="-47979" dirty="0">
                <a:latin typeface="Times New Roman"/>
                <a:cs typeface="Times New Roman"/>
              </a:rPr>
              <a:t>9</a:t>
            </a:r>
            <a:r>
              <a:rPr sz="2250" spc="-195" baseline="-35185" dirty="0">
                <a:latin typeface="Symbol"/>
                <a:cs typeface="Symbol"/>
              </a:rPr>
              <a:t></a:t>
            </a:r>
            <a:r>
              <a:rPr sz="2250" spc="-120" baseline="-3518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185</a:t>
            </a:r>
            <a:r>
              <a:rPr sz="1100" spc="5" dirty="0">
                <a:latin typeface="Times New Roman"/>
                <a:cs typeface="Times New Roman"/>
              </a:rPr>
              <a:t>7.</a:t>
            </a:r>
            <a:r>
              <a:rPr sz="1100" spc="10" dirty="0">
                <a:latin typeface="Times New Roman"/>
                <a:cs typeface="Times New Roman"/>
              </a:rPr>
              <a:t>9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referido a 115 </a:t>
            </a:r>
            <a:r>
              <a:rPr sz="1300" dirty="0">
                <a:latin typeface="Arial"/>
                <a:cs typeface="Arial"/>
              </a:rPr>
              <a:t>K</a:t>
            </a:r>
            <a:r>
              <a:rPr sz="1300" spc="5" dirty="0">
                <a:latin typeface="Arial"/>
                <a:cs typeface="Arial"/>
              </a:rPr>
              <a:t>V</a:t>
            </a:r>
            <a:r>
              <a:rPr sz="1300" dirty="0"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9137" y="1287873"/>
            <a:ext cx="4559935" cy="6115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1849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=1857.9</a:t>
            </a:r>
            <a:r>
              <a:rPr sz="1300" spc="5" dirty="0">
                <a:latin typeface="Symbol"/>
                <a:cs typeface="Symbol"/>
              </a:rPr>
              <a:t></a:t>
            </a:r>
            <a:r>
              <a:rPr sz="1300" spc="5" dirty="0">
                <a:latin typeface="Arial"/>
                <a:cs typeface="Arial"/>
              </a:rPr>
              <a:t>(115/13.2)</a:t>
            </a:r>
            <a:r>
              <a:rPr sz="1300" spc="1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=16186.25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referido a 13.2 KV.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Falla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3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barra</a:t>
            </a:r>
            <a:r>
              <a:rPr sz="13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A: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04950" y="2296667"/>
            <a:ext cx="790575" cy="170180"/>
          </a:xfrm>
          <a:custGeom>
            <a:avLst/>
            <a:gdLst/>
            <a:ahLst/>
            <a:cxnLst/>
            <a:rect l="l" t="t" r="r" b="b"/>
            <a:pathLst>
              <a:path w="790575" h="170180">
                <a:moveTo>
                  <a:pt x="99822" y="122681"/>
                </a:moveTo>
                <a:lnTo>
                  <a:pt x="121157" y="112013"/>
                </a:lnTo>
              </a:path>
              <a:path w="790575" h="170180">
                <a:moveTo>
                  <a:pt x="121157" y="112775"/>
                </a:moveTo>
                <a:lnTo>
                  <a:pt x="153162" y="169925"/>
                </a:lnTo>
              </a:path>
              <a:path w="790575" h="170180">
                <a:moveTo>
                  <a:pt x="153162" y="169925"/>
                </a:moveTo>
                <a:lnTo>
                  <a:pt x="185927" y="22859"/>
                </a:lnTo>
              </a:path>
              <a:path w="790575" h="170180">
                <a:moveTo>
                  <a:pt x="185927" y="22859"/>
                </a:moveTo>
                <a:lnTo>
                  <a:pt x="262127" y="22859"/>
                </a:lnTo>
              </a:path>
              <a:path w="790575" h="170180">
                <a:moveTo>
                  <a:pt x="0" y="0"/>
                </a:moveTo>
                <a:lnTo>
                  <a:pt x="79019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5116" y="2153504"/>
            <a:ext cx="2066289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20" dirty="0">
                <a:latin typeface="Times New Roman"/>
                <a:cs typeface="Times New Roman"/>
              </a:rPr>
              <a:t>5246.78</a:t>
            </a:r>
            <a:r>
              <a:rPr sz="1100" i="1" spc="20" dirty="0">
                <a:latin typeface="Times New Roman"/>
                <a:cs typeface="Times New Roman"/>
              </a:rPr>
              <a:t>A</a:t>
            </a:r>
            <a:r>
              <a:rPr sz="1100" i="1" spc="19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referido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115KV.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2004" y="2296832"/>
            <a:ext cx="5334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75" dirty="0">
                <a:latin typeface="Times New Roman"/>
                <a:cs typeface="Times New Roman"/>
              </a:rPr>
              <a:t> </a:t>
            </a:r>
            <a:r>
              <a:rPr sz="1100" spc="7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15" dirty="0">
                <a:latin typeface="Times New Roman"/>
                <a:cs typeface="Times New Roman"/>
              </a:rPr>
              <a:t>3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92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60780" y="2086516"/>
            <a:ext cx="84963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60" dirty="0">
                <a:latin typeface="Times New Roman"/>
                <a:cs typeface="Times New Roman"/>
              </a:rPr>
              <a:t>1</a:t>
            </a:r>
            <a:r>
              <a:rPr sz="1100" spc="45" dirty="0">
                <a:latin typeface="Times New Roman"/>
                <a:cs typeface="Times New Roman"/>
              </a:rPr>
              <a:t>*</a:t>
            </a:r>
            <a:r>
              <a:rPr sz="1100" spc="10" dirty="0">
                <a:latin typeface="Times New Roman"/>
                <a:cs typeface="Times New Roman"/>
              </a:rPr>
              <a:t>115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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baseline="42735" dirty="0">
                <a:latin typeface="Times New Roman"/>
                <a:cs typeface="Times New Roman"/>
              </a:rPr>
              <a:t>3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9648" y="2212250"/>
            <a:ext cx="49339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i="1" spc="7" baseline="15151" dirty="0">
                <a:latin typeface="Times New Roman"/>
                <a:cs typeface="Times New Roman"/>
              </a:rPr>
              <a:t>I</a:t>
            </a:r>
            <a:r>
              <a:rPr sz="1650" i="1" spc="-82" baseline="15151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fallaA</a:t>
            </a:r>
            <a:r>
              <a:rPr sz="650" i="1" spc="80" dirty="0">
                <a:latin typeface="Times New Roman"/>
                <a:cs typeface="Times New Roman"/>
              </a:rPr>
              <a:t> </a:t>
            </a:r>
            <a:r>
              <a:rPr sz="1650" spc="22" baseline="15151" dirty="0">
                <a:latin typeface="Symbol"/>
                <a:cs typeface="Symbol"/>
              </a:rPr>
              <a:t></a:t>
            </a:r>
            <a:endParaRPr sz="1650" baseline="15151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2251" y="2669372"/>
            <a:ext cx="6108065" cy="626872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65100" marR="171450">
              <a:lnSpc>
                <a:spcPts val="1510"/>
              </a:lnSpc>
              <a:spcBef>
                <a:spcPts val="204"/>
              </a:spcBef>
            </a:pPr>
            <a:r>
              <a:rPr sz="1300" spc="5" dirty="0">
                <a:latin typeface="Arial"/>
                <a:cs typeface="Arial"/>
              </a:rPr>
              <a:t>2)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Valores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TAP’s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50,</a:t>
            </a:r>
            <a:r>
              <a:rPr sz="1300" spc="1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y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DIAL</a:t>
            </a:r>
            <a:r>
              <a:rPr sz="1300" spc="1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51,</a:t>
            </a:r>
            <a:r>
              <a:rPr sz="1300" spc="114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asegurar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coordinación.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</a:pP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Valores de los</a:t>
            </a:r>
            <a:r>
              <a:rPr sz="1300" b="1" i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TAP’s </a:t>
            </a:r>
            <a:r>
              <a:rPr sz="1300" b="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sz="1300" b="1" i="1" u="heavy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las unidades 50</a:t>
            </a:r>
            <a:r>
              <a:rPr sz="1300" b="1" i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 51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Relé 1</a:t>
            </a:r>
            <a:r>
              <a:rPr sz="1300" spc="5" dirty="0">
                <a:latin typeface="Arial"/>
                <a:cs typeface="Arial"/>
              </a:rPr>
              <a:t>: Para un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alimentador, la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nominal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es:</a:t>
            </a:r>
            <a:endParaRPr sz="1300">
              <a:latin typeface="Arial"/>
              <a:cs typeface="Arial"/>
            </a:endParaRPr>
          </a:p>
          <a:p>
            <a:pPr marL="26670" algn="ctr">
              <a:lnSpc>
                <a:spcPct val="100000"/>
              </a:lnSpc>
              <a:spcBef>
                <a:spcPts val="70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no</a:t>
            </a:r>
            <a:r>
              <a:rPr sz="975" i="1" spc="-22" baseline="-25641" dirty="0">
                <a:latin typeface="Times New Roman"/>
                <a:cs typeface="Times New Roman"/>
              </a:rPr>
              <a:t>m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-22" baseline="-2564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=131</a:t>
            </a:r>
            <a:r>
              <a:rPr sz="1300" i="1" spc="-5" dirty="0">
                <a:latin typeface="Times New Roman"/>
                <a:cs typeface="Times New Roman"/>
              </a:rPr>
              <a:t>.</a:t>
            </a:r>
            <a:r>
              <a:rPr sz="1300" i="1" spc="5" dirty="0">
                <a:latin typeface="Times New Roman"/>
                <a:cs typeface="Times New Roman"/>
              </a:rPr>
              <a:t>2</a:t>
            </a:r>
            <a:r>
              <a:rPr sz="1300" i="1" dirty="0">
                <a:latin typeface="Times New Roman"/>
                <a:cs typeface="Times New Roman"/>
              </a:rPr>
              <a:t>A</a:t>
            </a:r>
            <a:r>
              <a:rPr sz="1300" dirty="0">
                <a:latin typeface="Times New Roman"/>
                <a:cs typeface="Times New Roman"/>
              </a:rPr>
              <a:t>,</a:t>
            </a:r>
            <a:endParaRPr sz="1300">
              <a:latin typeface="Times New Roman"/>
              <a:cs typeface="Times New Roman"/>
            </a:endParaRPr>
          </a:p>
          <a:p>
            <a:pPr marL="165100" marR="157480">
              <a:lnSpc>
                <a:spcPts val="1520"/>
              </a:lnSpc>
              <a:spcBef>
                <a:spcPts val="1165"/>
              </a:spcBef>
            </a:pPr>
            <a:r>
              <a:rPr sz="1300" spc="5" dirty="0">
                <a:latin typeface="Arial"/>
                <a:cs typeface="Arial"/>
              </a:rPr>
              <a:t>Tomando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criterio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arranca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sobrecarga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30%, luego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 del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 deberá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ajustarse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300" i="1" dirty="0">
                <a:latin typeface="Times New Roman"/>
                <a:cs typeface="Times New Roman"/>
              </a:rPr>
              <a:t>TAP(51)-Relé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131.2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1.3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170.56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(prim.)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64465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Referido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secundario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sería: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i="1" spc="5" dirty="0">
                <a:latin typeface="Times New Roman"/>
                <a:cs typeface="Times New Roman"/>
              </a:rPr>
              <a:t>TAP(51)-Relé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1= 170.56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 </a:t>
            </a:r>
            <a:r>
              <a:rPr sz="1300" i="1" dirty="0">
                <a:latin typeface="Times New Roman"/>
                <a:cs typeface="Times New Roman"/>
              </a:rPr>
              <a:t>5/1200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0.70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dirty="0">
                <a:latin typeface="Times New Roman"/>
                <a:cs typeface="Times New Roman"/>
              </a:rPr>
              <a:t> (sec.)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64465" marR="157480">
              <a:lnSpc>
                <a:spcPts val="1520"/>
              </a:lnSpc>
            </a:pPr>
            <a:r>
              <a:rPr sz="1300" spc="5" dirty="0">
                <a:latin typeface="Arial"/>
                <a:cs typeface="Arial"/>
              </a:rPr>
              <a:t>Tomando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criterio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actuación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50,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6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veces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nominal,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marL="2540" algn="ctr">
              <a:lnSpc>
                <a:spcPts val="1540"/>
              </a:lnSpc>
            </a:pPr>
            <a:r>
              <a:rPr sz="1300" i="1" spc="5" dirty="0">
                <a:latin typeface="Times New Roman"/>
                <a:cs typeface="Times New Roman"/>
              </a:rPr>
              <a:t>TAP(50)-Relé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131.2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6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=787.2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(prim.)</a:t>
            </a: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ts val="1540"/>
              </a:lnSpc>
            </a:pPr>
            <a:r>
              <a:rPr sz="1300" i="1" spc="5" dirty="0">
                <a:latin typeface="Times New Roman"/>
                <a:cs typeface="Times New Roman"/>
              </a:rPr>
              <a:t>TAP(50)-Relé</a:t>
            </a:r>
            <a:r>
              <a:rPr sz="1300" i="1" spc="-1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787.2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5/1200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3.28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(sec.)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marL="164465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Relé 2</a:t>
            </a:r>
            <a:r>
              <a:rPr sz="1300" spc="5" dirty="0">
                <a:latin typeface="Arial"/>
                <a:cs typeface="Arial"/>
              </a:rPr>
              <a:t>: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 la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línea,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nominal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26670" algn="ctr">
              <a:lnSpc>
                <a:spcPct val="100000"/>
              </a:lnSpc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nom</a:t>
            </a:r>
            <a:r>
              <a:rPr sz="975" i="1" spc="-157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</a:t>
            </a:r>
            <a:r>
              <a:rPr sz="975" spc="30" baseline="-2564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=393.6 A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65100" marR="157480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Tomando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criterio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arranca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sobrecarga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30%, luego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 del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 deberá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ajustarse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" algn="ctr">
              <a:lnSpc>
                <a:spcPts val="1535"/>
              </a:lnSpc>
            </a:pPr>
            <a:r>
              <a:rPr sz="1300" i="1" dirty="0">
                <a:latin typeface="Times New Roman"/>
                <a:cs typeface="Times New Roman"/>
              </a:rPr>
              <a:t>TAP(51)-Relé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393.6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1.3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511.68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(prim.)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535"/>
              </a:lnSpc>
            </a:pPr>
            <a:r>
              <a:rPr sz="1300" i="1" spc="5" dirty="0">
                <a:latin typeface="Times New Roman"/>
                <a:cs typeface="Times New Roman"/>
              </a:rPr>
              <a:t>TAP(51)-Relé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2= 511.68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 </a:t>
            </a:r>
            <a:r>
              <a:rPr sz="1300" i="1" dirty="0">
                <a:latin typeface="Times New Roman"/>
                <a:cs typeface="Times New Roman"/>
              </a:rPr>
              <a:t>5/2000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1.28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dirty="0">
                <a:latin typeface="Times New Roman"/>
                <a:cs typeface="Times New Roman"/>
              </a:rPr>
              <a:t> (sec.)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7658" y="342224"/>
            <a:ext cx="6057265" cy="78943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151130" algn="r">
              <a:lnSpc>
                <a:spcPct val="100000"/>
              </a:lnSpc>
              <a:spcBef>
                <a:spcPts val="640"/>
              </a:spcBef>
            </a:pPr>
            <a:r>
              <a:rPr sz="1100" spc="5" dirty="0">
                <a:latin typeface="Times New Roman"/>
                <a:cs typeface="Times New Roman"/>
              </a:rPr>
              <a:t>15</a:t>
            </a:r>
            <a:endParaRPr sz="1100">
              <a:latin typeface="Times New Roman"/>
              <a:cs typeface="Times New Roman"/>
            </a:endParaRPr>
          </a:p>
          <a:p>
            <a:pPr marL="139700" marR="131445" algn="just">
              <a:lnSpc>
                <a:spcPct val="97100"/>
              </a:lnSpc>
              <a:spcBef>
                <a:spcPts val="660"/>
              </a:spcBef>
            </a:pPr>
            <a:r>
              <a:rPr sz="1300" spc="5" dirty="0">
                <a:latin typeface="Arial"/>
                <a:cs typeface="Arial"/>
              </a:rPr>
              <a:t>Para  el ajuste de la unidad 50 se toma 120% de la corriente de cortocircuito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la barra vecina C; el margen de </a:t>
            </a:r>
            <a:r>
              <a:rPr sz="1300" spc="10" dirty="0">
                <a:latin typeface="Arial"/>
                <a:cs typeface="Arial"/>
              </a:rPr>
              <a:t>20% </a:t>
            </a:r>
            <a:r>
              <a:rPr sz="1300" spc="5" dirty="0">
                <a:latin typeface="Arial"/>
                <a:cs typeface="Arial"/>
              </a:rPr>
              <a:t>se debe a los posibles errores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medición y evitar la superposición de la actuación de las unidades 50 que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pudieran existir 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subestación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C,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explicó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anteriormente;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luego: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1275080" marR="1264920" indent="-635" algn="ctr">
              <a:lnSpc>
                <a:spcPts val="1510"/>
              </a:lnSpc>
              <a:spcBef>
                <a:spcPts val="5"/>
              </a:spcBef>
            </a:pPr>
            <a:r>
              <a:rPr sz="1300" i="1" spc="5" dirty="0">
                <a:latin typeface="Times New Roman"/>
                <a:cs typeface="Times New Roman"/>
              </a:rPr>
              <a:t>TAP(50)-Relé 2= 1.2*5104.1 A </a:t>
            </a:r>
            <a:r>
              <a:rPr sz="1300" i="1" spc="10" dirty="0">
                <a:latin typeface="Times New Roman"/>
                <a:cs typeface="Times New Roman"/>
              </a:rPr>
              <a:t>= </a:t>
            </a:r>
            <a:r>
              <a:rPr sz="1300" i="1" spc="5" dirty="0">
                <a:latin typeface="Times New Roman"/>
                <a:cs typeface="Times New Roman"/>
              </a:rPr>
              <a:t>6124.92 A </a:t>
            </a:r>
            <a:r>
              <a:rPr sz="1300" i="1" dirty="0">
                <a:latin typeface="Times New Roman"/>
                <a:cs typeface="Times New Roman"/>
              </a:rPr>
              <a:t>(prim.) </a:t>
            </a:r>
            <a:r>
              <a:rPr sz="1300" i="1" spc="-31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TAP(50)-Relé </a:t>
            </a:r>
            <a:r>
              <a:rPr sz="1300" i="1" spc="5" dirty="0">
                <a:latin typeface="Times New Roman"/>
                <a:cs typeface="Times New Roman"/>
              </a:rPr>
              <a:t>2=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6124.92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 5/2000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5" dirty="0">
                <a:latin typeface="Times New Roman"/>
                <a:cs typeface="Times New Roman"/>
              </a:rPr>
              <a:t> 15.31 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(sec.)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39700" algn="just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Relé 3</a:t>
            </a:r>
            <a:r>
              <a:rPr sz="1300" spc="5" dirty="0">
                <a:latin typeface="Arial"/>
                <a:cs typeface="Arial"/>
              </a:rPr>
              <a:t>: Para el transfromador, la corriente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nominal es:</a:t>
            </a:r>
            <a:endParaRPr sz="1300">
              <a:latin typeface="Arial"/>
              <a:cs typeface="Arial"/>
            </a:endParaRPr>
          </a:p>
          <a:p>
            <a:pPr marL="26670" algn="ctr">
              <a:lnSpc>
                <a:spcPct val="100000"/>
              </a:lnSpc>
              <a:spcBef>
                <a:spcPts val="70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no</a:t>
            </a:r>
            <a:r>
              <a:rPr sz="975" i="1" spc="52" baseline="-25641" dirty="0">
                <a:latin typeface="Times New Roman"/>
                <a:cs typeface="Times New Roman"/>
              </a:rPr>
              <a:t>m</a:t>
            </a:r>
            <a:r>
              <a:rPr sz="975" baseline="-25641" dirty="0">
                <a:latin typeface="Times New Roman"/>
                <a:cs typeface="Times New Roman"/>
              </a:rPr>
              <a:t>3 </a:t>
            </a:r>
            <a:r>
              <a:rPr sz="975" spc="67" baseline="-2564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=125.5 A</a:t>
            </a:r>
            <a:endParaRPr sz="1300">
              <a:latin typeface="Times New Roman"/>
              <a:cs typeface="Times New Roman"/>
            </a:endParaRPr>
          </a:p>
          <a:p>
            <a:pPr marL="139700" marR="132080" algn="just">
              <a:lnSpc>
                <a:spcPts val="1510"/>
              </a:lnSpc>
              <a:spcBef>
                <a:spcPts val="1175"/>
              </a:spcBef>
            </a:pPr>
            <a:r>
              <a:rPr sz="1300" spc="5" dirty="0">
                <a:latin typeface="Arial"/>
                <a:cs typeface="Arial"/>
              </a:rPr>
              <a:t>Tomando luego como criterio que el relé arranca para una sobrecarga del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30%, luego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valor del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TAP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unidad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 deberá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ajustarse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1337945" marR="1328420" algn="ctr">
              <a:lnSpc>
                <a:spcPts val="1510"/>
              </a:lnSpc>
            </a:pPr>
            <a:r>
              <a:rPr sz="1300" i="1" dirty="0">
                <a:latin typeface="Times New Roman"/>
                <a:cs typeface="Times New Roman"/>
              </a:rPr>
              <a:t>TAP(51)-Relé </a:t>
            </a:r>
            <a:r>
              <a:rPr sz="1300" i="1" spc="5" dirty="0">
                <a:latin typeface="Times New Roman"/>
                <a:cs typeface="Times New Roman"/>
              </a:rPr>
              <a:t>3= 125.5 * 1.3 </a:t>
            </a:r>
            <a:r>
              <a:rPr sz="1300" i="1" spc="10" dirty="0">
                <a:latin typeface="Times New Roman"/>
                <a:cs typeface="Times New Roman"/>
              </a:rPr>
              <a:t>= </a:t>
            </a:r>
            <a:r>
              <a:rPr sz="1300" i="1" spc="5" dirty="0">
                <a:latin typeface="Times New Roman"/>
                <a:cs typeface="Times New Roman"/>
              </a:rPr>
              <a:t>163.15 A (prim.) </a:t>
            </a:r>
            <a:r>
              <a:rPr sz="1300" i="1" spc="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TAP(51)-Relé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31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163.15*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5/500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1.631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dirty="0">
                <a:latin typeface="Times New Roman"/>
                <a:cs typeface="Times New Roman"/>
              </a:rPr>
              <a:t> (sec.)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139065" marR="130810" algn="just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Tomando como criterio de actuación de la unidad 50, 2.5 la corriente nominal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trafo, luego: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1330960" marR="1322705" algn="ctr">
              <a:lnSpc>
                <a:spcPts val="1510"/>
              </a:lnSpc>
            </a:pPr>
            <a:r>
              <a:rPr sz="1300" i="1" dirty="0">
                <a:latin typeface="Times New Roman"/>
                <a:cs typeface="Times New Roman"/>
              </a:rPr>
              <a:t>TAP(50)-Relé </a:t>
            </a:r>
            <a:r>
              <a:rPr sz="1300" i="1" spc="5" dirty="0">
                <a:latin typeface="Times New Roman"/>
                <a:cs typeface="Times New Roman"/>
              </a:rPr>
              <a:t>3 </a:t>
            </a:r>
            <a:r>
              <a:rPr sz="1300" i="1" spc="10" dirty="0">
                <a:latin typeface="Times New Roman"/>
                <a:cs typeface="Times New Roman"/>
              </a:rPr>
              <a:t>= </a:t>
            </a:r>
            <a:r>
              <a:rPr sz="1300" i="1" spc="5" dirty="0">
                <a:latin typeface="Times New Roman"/>
                <a:cs typeface="Times New Roman"/>
              </a:rPr>
              <a:t>163.15 * 2.5 </a:t>
            </a:r>
            <a:r>
              <a:rPr sz="1300" i="1" spc="10" dirty="0">
                <a:latin typeface="Times New Roman"/>
                <a:cs typeface="Times New Roman"/>
              </a:rPr>
              <a:t>= </a:t>
            </a:r>
            <a:r>
              <a:rPr sz="1300" i="1" spc="5" dirty="0">
                <a:latin typeface="Times New Roman"/>
                <a:cs typeface="Times New Roman"/>
              </a:rPr>
              <a:t>407.87 A </a:t>
            </a:r>
            <a:r>
              <a:rPr sz="1300" i="1" dirty="0">
                <a:latin typeface="Times New Roman"/>
                <a:cs typeface="Times New Roman"/>
              </a:rPr>
              <a:t>(prim.) </a:t>
            </a:r>
            <a:r>
              <a:rPr sz="1300" i="1" spc="-3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TAP(50)-Relé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407.87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5/500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4.078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(sec.)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39065" algn="just">
              <a:lnSpc>
                <a:spcPct val="100000"/>
              </a:lnSpc>
            </a:pPr>
            <a:r>
              <a:rPr sz="1300" b="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Coordinación</a:t>
            </a:r>
            <a:r>
              <a:rPr sz="1300" b="1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las unidades</a:t>
            </a:r>
            <a:r>
              <a:rPr sz="1300" b="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i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51: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139065" marR="130810" algn="just">
              <a:lnSpc>
                <a:spcPct val="97200"/>
              </a:lnSpc>
            </a:pPr>
            <a:r>
              <a:rPr sz="1300" spc="5" dirty="0">
                <a:latin typeface="Arial"/>
                <a:cs typeface="Arial"/>
              </a:rPr>
              <a:t>Para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spc="1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1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produzca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límite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alcance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disparo</a:t>
            </a:r>
            <a:r>
              <a:rPr sz="1300" spc="1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instantáneo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del relé 1 del alimentador en 13.2kV, es decir una falla que produzca una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de falla algo menor a </a:t>
            </a:r>
            <a:r>
              <a:rPr sz="1300" i="1" spc="5" dirty="0">
                <a:latin typeface="Times New Roman"/>
                <a:cs typeface="Times New Roman"/>
              </a:rPr>
              <a:t>6.*Inom1=787.2 A </a:t>
            </a:r>
            <a:r>
              <a:rPr sz="1300" dirty="0">
                <a:latin typeface="Arial"/>
                <a:cs typeface="Arial"/>
              </a:rPr>
              <a:t>, </a:t>
            </a:r>
            <a:r>
              <a:rPr sz="1300" spc="5" dirty="0">
                <a:latin typeface="Arial"/>
                <a:cs typeface="Arial"/>
              </a:rPr>
              <a:t>el relé 1 actuará en forma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temporizada en tr1 = 1.2 s debido a su característica de tiempo definido; el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3 no responderá pues </a:t>
            </a:r>
            <a:r>
              <a:rPr sz="1300" i="1" spc="5" dirty="0">
                <a:latin typeface="Times New Roman"/>
                <a:cs typeface="Times New Roman"/>
              </a:rPr>
              <a:t>787.2 A </a:t>
            </a:r>
            <a:r>
              <a:rPr sz="1300" i="1" spc="10" dirty="0">
                <a:latin typeface="Times New Roman"/>
                <a:cs typeface="Times New Roman"/>
              </a:rPr>
              <a:t>&lt; </a:t>
            </a:r>
            <a:r>
              <a:rPr sz="1300" i="1" spc="5" dirty="0">
                <a:latin typeface="Times New Roman"/>
                <a:cs typeface="Times New Roman"/>
              </a:rPr>
              <a:t>163.15 A * 115/13.2 </a:t>
            </a:r>
            <a:r>
              <a:rPr sz="1300" i="1" spc="10" dirty="0">
                <a:latin typeface="Times New Roman"/>
                <a:cs typeface="Times New Roman"/>
              </a:rPr>
              <a:t>= </a:t>
            </a:r>
            <a:r>
              <a:rPr sz="1300" i="1" spc="5" dirty="0">
                <a:latin typeface="Times New Roman"/>
                <a:cs typeface="Times New Roman"/>
              </a:rPr>
              <a:t>1421.38 A </a:t>
            </a:r>
            <a:r>
              <a:rPr sz="1300" spc="5" dirty="0">
                <a:latin typeface="Arial"/>
                <a:cs typeface="Arial"/>
              </a:rPr>
              <a:t>que es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corriente de arranque del relé 3 referida a 13.2kV. Luego, el relé 2 debe estar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coordinado,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un intervalo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0.4 s, por lo que: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i="1" spc="5" dirty="0">
                <a:latin typeface="Times New Roman"/>
                <a:cs typeface="Times New Roman"/>
              </a:rPr>
              <a:t>Relé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-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tr2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tr1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0.4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1.2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0.4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1.6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39065" marR="131445" indent="-635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Dado que el relé 2 actúa según la característica normal inversa según Norma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IEC 255, luego se puede despejar el valor de ajuste del multiplicador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tiempo DIAL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 ecuaciones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correspondientes que satisfaga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tr2</a:t>
            </a:r>
            <a:r>
              <a:rPr sz="1300" dirty="0"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7" y="407071"/>
            <a:ext cx="1689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16629" y="934974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37709" y="957072"/>
            <a:ext cx="403225" cy="0"/>
          </a:xfrm>
          <a:custGeom>
            <a:avLst/>
            <a:gdLst/>
            <a:ahLst/>
            <a:cxnLst/>
            <a:rect l="l" t="t" r="r" b="b"/>
            <a:pathLst>
              <a:path w="403225">
                <a:moveTo>
                  <a:pt x="0" y="0"/>
                </a:moveTo>
                <a:lnTo>
                  <a:pt x="40309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08117" y="718981"/>
            <a:ext cx="172085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dirty="0">
                <a:latin typeface="Times New Roman"/>
                <a:cs typeface="Times New Roman"/>
              </a:rPr>
              <a:t>0</a:t>
            </a:r>
            <a:r>
              <a:rPr sz="650" spc="-5" dirty="0">
                <a:latin typeface="Times New Roman"/>
                <a:cs typeface="Times New Roman"/>
              </a:rPr>
              <a:t>.</a:t>
            </a:r>
            <a:r>
              <a:rPr sz="650" dirty="0">
                <a:latin typeface="Times New Roman"/>
                <a:cs typeface="Times New Roman"/>
              </a:rPr>
              <a:t>02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1661" y="836844"/>
            <a:ext cx="1898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25693" y="948853"/>
            <a:ext cx="62357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spc="15" baseline="40404" dirty="0">
                <a:latin typeface="Symbol"/>
                <a:cs typeface="Symbol"/>
              </a:rPr>
              <a:t></a:t>
            </a:r>
            <a:r>
              <a:rPr sz="1650" spc="-127" baseline="4040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51</a:t>
            </a:r>
            <a:r>
              <a:rPr sz="1100" spc="15" dirty="0">
                <a:latin typeface="Times New Roman"/>
                <a:cs typeface="Times New Roman"/>
              </a:rPr>
              <a:t>1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68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650" spc="15" baseline="40404" dirty="0">
                <a:latin typeface="Symbol"/>
                <a:cs typeface="Symbol"/>
              </a:rPr>
              <a:t></a:t>
            </a:r>
            <a:endParaRPr sz="1650" baseline="40404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51093" y="756828"/>
            <a:ext cx="57277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650" spc="15" baseline="5050" dirty="0">
                <a:latin typeface="Times New Roman"/>
                <a:cs typeface="Times New Roman"/>
              </a:rPr>
              <a:t>787.2</a:t>
            </a:r>
            <a:r>
              <a:rPr sz="1650" spc="172" baseline="50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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9116" y="814739"/>
            <a:ext cx="1898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0018" y="804835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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0046" y="1138749"/>
            <a:ext cx="138493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20775" algn="l"/>
              </a:tabLst>
            </a:pPr>
            <a:r>
              <a:rPr sz="1200" i="1" spc="-40" dirty="0">
                <a:latin typeface="Symbol"/>
                <a:cs typeface="Symbol"/>
              </a:rPr>
              <a:t></a:t>
            </a:r>
            <a:r>
              <a:rPr sz="1200" spc="-40" dirty="0">
                <a:latin typeface="Times New Roman"/>
                <a:cs typeface="Times New Roman"/>
              </a:rPr>
              <a:t>	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55314" y="615861"/>
            <a:ext cx="18796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spc="7" baseline="-37878" dirty="0">
                <a:latin typeface="Symbol"/>
                <a:cs typeface="Symbol"/>
              </a:rPr>
              <a:t></a:t>
            </a:r>
            <a:r>
              <a:rPr sz="700" i="1" spc="5" dirty="0">
                <a:latin typeface="Symbol"/>
                <a:cs typeface="Symbol"/>
              </a:rPr>
              <a:t>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70731" y="737787"/>
            <a:ext cx="2159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50" i="1" dirty="0">
                <a:latin typeface="Times New Roman"/>
                <a:cs typeface="Times New Roman"/>
              </a:rPr>
              <a:t>f</a:t>
            </a:r>
            <a:r>
              <a:rPr sz="650" i="1" spc="250" dirty="0">
                <a:latin typeface="Times New Roman"/>
                <a:cs typeface="Times New Roman"/>
              </a:rPr>
              <a:t> </a:t>
            </a:r>
            <a:r>
              <a:rPr sz="1650" spc="15" baseline="-27777" dirty="0">
                <a:latin typeface="Symbol"/>
                <a:cs typeface="Symbol"/>
              </a:rPr>
              <a:t></a:t>
            </a:r>
            <a:endParaRPr sz="1650" baseline="-27777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4618" y="874171"/>
            <a:ext cx="38227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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650" i="1" spc="7" baseline="-20202" dirty="0">
                <a:latin typeface="Times New Roman"/>
                <a:cs typeface="Times New Roman"/>
              </a:rPr>
              <a:t>I </a:t>
            </a:r>
            <a:r>
              <a:rPr sz="1650" i="1" spc="315" baseline="-20202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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30018" y="712621"/>
            <a:ext cx="16192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650" i="1" spc="7" baseline="5050" dirty="0">
                <a:latin typeface="Times New Roman"/>
                <a:cs typeface="Times New Roman"/>
              </a:rPr>
              <a:t>I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12633" y="982223"/>
            <a:ext cx="3977004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2106295" algn="l"/>
                <a:tab pos="3042920" algn="l"/>
                <a:tab pos="3458845" algn="l"/>
              </a:tabLst>
            </a:pPr>
            <a:r>
              <a:rPr sz="1100" i="1" spc="10" dirty="0">
                <a:latin typeface="Times New Roman"/>
                <a:cs typeface="Times New Roman"/>
              </a:rPr>
              <a:t>DIAL</a:t>
            </a:r>
            <a:r>
              <a:rPr sz="1100" i="1" spc="-5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Re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i="1" spc="20" dirty="0">
                <a:latin typeface="Times New Roman"/>
                <a:cs typeface="Times New Roman"/>
              </a:rPr>
              <a:t>le</a:t>
            </a:r>
            <a:r>
              <a:rPr sz="1100" spc="20" dirty="0">
                <a:latin typeface="Times New Roman"/>
                <a:cs typeface="Times New Roman"/>
              </a:rPr>
              <a:t>2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i="1" spc="-50" dirty="0">
                <a:latin typeface="Times New Roman"/>
                <a:cs typeface="Times New Roman"/>
              </a:rPr>
              <a:t>tr</a:t>
            </a:r>
            <a:r>
              <a:rPr sz="1100" spc="-50" dirty="0">
                <a:latin typeface="Times New Roman"/>
                <a:cs typeface="Times New Roman"/>
              </a:rPr>
              <a:t>2</a:t>
            </a:r>
            <a:r>
              <a:rPr sz="1550" spc="-50" dirty="0">
                <a:latin typeface="Symbol"/>
                <a:cs typeface="Symbol"/>
              </a:rPr>
              <a:t></a:t>
            </a:r>
            <a:r>
              <a:rPr sz="1100" i="1" spc="-50" dirty="0">
                <a:latin typeface="Times New Roman"/>
                <a:cs typeface="Times New Roman"/>
              </a:rPr>
              <a:t>s</a:t>
            </a:r>
            <a:r>
              <a:rPr sz="1550" spc="-50" dirty="0">
                <a:latin typeface="Symbol"/>
                <a:cs typeface="Symbol"/>
              </a:rPr>
              <a:t></a:t>
            </a:r>
            <a:r>
              <a:rPr sz="1100" spc="-50" dirty="0">
                <a:latin typeface="Symbol"/>
                <a:cs typeface="Symbol"/>
              </a:rPr>
              <a:t>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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650" u="sng" spc="30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75" i="1" u="sng" baseline="4700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975" i="1" u="sng" spc="412" baseline="4700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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1.6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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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0.098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4652" y="1527144"/>
            <a:ext cx="5803900" cy="61150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7300"/>
              </a:lnSpc>
              <a:spcBef>
                <a:spcPts val="155"/>
              </a:spcBef>
            </a:pPr>
            <a:r>
              <a:rPr sz="1300" spc="5" dirty="0">
                <a:latin typeface="Arial"/>
                <a:cs typeface="Arial"/>
              </a:rPr>
              <a:t>Luego para coordinar el relé 3 con el relé 2 se toma la corriente de falla en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barra C; para una falla en la barra </a:t>
            </a:r>
            <a:r>
              <a:rPr sz="1300" spc="10" dirty="0">
                <a:latin typeface="Arial"/>
                <a:cs typeface="Arial"/>
              </a:rPr>
              <a:t>C </a:t>
            </a:r>
            <a:r>
              <a:rPr sz="1300" spc="5" dirty="0">
                <a:latin typeface="Arial"/>
                <a:cs typeface="Arial"/>
              </a:rPr>
              <a:t>el tiempo de actuación del relé 2,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tomando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DIAL-Rele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0.098</a:t>
            </a:r>
            <a:r>
              <a:rPr sz="1300" spc="5" dirty="0">
                <a:latin typeface="Arial"/>
                <a:cs typeface="Arial"/>
              </a:rPr>
              <a:t>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es: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96589" y="2740151"/>
            <a:ext cx="402590" cy="0"/>
          </a:xfrm>
          <a:custGeom>
            <a:avLst/>
            <a:gdLst/>
            <a:ahLst/>
            <a:cxnLst/>
            <a:rect l="l" t="t" r="r" b="b"/>
            <a:pathLst>
              <a:path w="402589">
                <a:moveTo>
                  <a:pt x="0" y="0"/>
                </a:moveTo>
                <a:lnTo>
                  <a:pt x="40233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17342" y="2512314"/>
            <a:ext cx="913765" cy="0"/>
          </a:xfrm>
          <a:custGeom>
            <a:avLst/>
            <a:gdLst/>
            <a:ahLst/>
            <a:cxnLst/>
            <a:rect l="l" t="t" r="r" b="b"/>
            <a:pathLst>
              <a:path w="913764">
                <a:moveTo>
                  <a:pt x="0" y="0"/>
                </a:moveTo>
                <a:lnTo>
                  <a:pt x="9136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36855" y="2302029"/>
            <a:ext cx="27749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0</a:t>
            </a:r>
            <a:r>
              <a:rPr sz="1100" spc="10" dirty="0">
                <a:latin typeface="Times New Roman"/>
                <a:cs typeface="Times New Roman"/>
              </a:rPr>
              <a:t>.14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09978" y="2631967"/>
            <a:ext cx="94043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04825" algn="l"/>
                <a:tab pos="762635" algn="l"/>
              </a:tabLst>
            </a:pPr>
            <a:r>
              <a:rPr sz="1100" spc="10" dirty="0">
                <a:latin typeface="Symbol"/>
                <a:cs typeface="Symbol"/>
              </a:rPr>
              <a:t>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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650" spc="22" baseline="5050" dirty="0">
                <a:latin typeface="Symbol"/>
                <a:cs typeface="Symbol"/>
              </a:rPr>
              <a:t></a:t>
            </a:r>
            <a:r>
              <a:rPr sz="1650" spc="-254" baseline="5050" dirty="0">
                <a:latin typeface="Times New Roman"/>
                <a:cs typeface="Times New Roman"/>
              </a:rPr>
              <a:t> </a:t>
            </a:r>
            <a:r>
              <a:rPr sz="1650" spc="15" baseline="5050" dirty="0">
                <a:latin typeface="Times New Roman"/>
                <a:cs typeface="Times New Roman"/>
              </a:rPr>
              <a:t>1</a:t>
            </a:r>
            <a:endParaRPr sz="1650" baseline="5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84578" y="2731791"/>
            <a:ext cx="62357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50" spc="15" baseline="-7575" dirty="0">
                <a:latin typeface="Symbol"/>
                <a:cs typeface="Symbol"/>
              </a:rPr>
              <a:t></a:t>
            </a:r>
            <a:r>
              <a:rPr sz="1650" spc="-127" baseline="-757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51</a:t>
            </a: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10" dirty="0">
                <a:latin typeface="Times New Roman"/>
                <a:cs typeface="Times New Roman"/>
              </a:rPr>
              <a:t>68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650" spc="15" baseline="-7575" dirty="0">
                <a:latin typeface="Symbol"/>
                <a:cs typeface="Symbol"/>
              </a:rPr>
              <a:t></a:t>
            </a:r>
            <a:endParaRPr sz="1650" baseline="-7575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84578" y="2539761"/>
            <a:ext cx="7797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650" spc="15" baseline="5050" dirty="0">
                <a:latin typeface="Times New Roman"/>
                <a:cs typeface="Times New Roman"/>
              </a:rPr>
              <a:t>510</a:t>
            </a:r>
            <a:r>
              <a:rPr sz="1650" spc="7" baseline="5050" dirty="0">
                <a:latin typeface="Times New Roman"/>
                <a:cs typeface="Times New Roman"/>
              </a:rPr>
              <a:t>4.</a:t>
            </a:r>
            <a:r>
              <a:rPr sz="1650" spc="15" baseline="5050" dirty="0">
                <a:latin typeface="Times New Roman"/>
                <a:cs typeface="Times New Roman"/>
              </a:rPr>
              <a:t>1</a:t>
            </a:r>
            <a:r>
              <a:rPr sz="1650" spc="-247" baseline="5050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</a:t>
            </a:r>
            <a:r>
              <a:rPr sz="975" baseline="64102" dirty="0">
                <a:latin typeface="Times New Roman"/>
                <a:cs typeface="Times New Roman"/>
              </a:rPr>
              <a:t>0</a:t>
            </a:r>
            <a:r>
              <a:rPr sz="975" spc="-7" baseline="64102" dirty="0">
                <a:latin typeface="Times New Roman"/>
                <a:cs typeface="Times New Roman"/>
              </a:rPr>
              <a:t>.</a:t>
            </a:r>
            <a:r>
              <a:rPr sz="975" baseline="64102" dirty="0">
                <a:latin typeface="Times New Roman"/>
                <a:cs typeface="Times New Roman"/>
              </a:rPr>
              <a:t>02</a:t>
            </a:r>
            <a:endParaRPr sz="975" baseline="64102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3930" y="2339252"/>
            <a:ext cx="2466975" cy="260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63345" algn="l"/>
              </a:tabLst>
            </a:pPr>
            <a:r>
              <a:rPr sz="1100" i="1" spc="90" dirty="0">
                <a:latin typeface="Times New Roman"/>
                <a:cs typeface="Times New Roman"/>
              </a:rPr>
              <a:t>t</a:t>
            </a:r>
            <a:r>
              <a:rPr sz="1100" spc="-25" dirty="0">
                <a:latin typeface="Times New Roman"/>
                <a:cs typeface="Times New Roman"/>
              </a:rPr>
              <a:t>2</a:t>
            </a:r>
            <a:r>
              <a:rPr sz="1550" spc="-185" dirty="0">
                <a:latin typeface="Symbol"/>
                <a:cs typeface="Symbol"/>
              </a:rPr>
              <a:t></a:t>
            </a:r>
            <a:r>
              <a:rPr sz="1100" i="1" spc="55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098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29</a:t>
            </a:r>
            <a:r>
              <a:rPr sz="1100" spc="-20" dirty="0">
                <a:latin typeface="Times New Roman"/>
                <a:cs typeface="Times New Roman"/>
              </a:rPr>
              <a:t>2</a:t>
            </a:r>
            <a:r>
              <a:rPr sz="1550" spc="-195" dirty="0">
                <a:latin typeface="Symbol"/>
                <a:cs typeface="Symbol"/>
              </a:rPr>
              <a:t></a:t>
            </a:r>
            <a:r>
              <a:rPr sz="1100" i="1" spc="60" dirty="0">
                <a:latin typeface="Times New Roman"/>
                <a:cs typeface="Times New Roman"/>
              </a:rPr>
              <a:t>s</a:t>
            </a:r>
            <a:r>
              <a:rPr sz="1550" spc="-150" dirty="0">
                <a:latin typeface="Symbol"/>
                <a:cs typeface="Symbol"/>
              </a:rPr>
              <a:t>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44873" y="3752088"/>
            <a:ext cx="462915" cy="0"/>
          </a:xfrm>
          <a:custGeom>
            <a:avLst/>
            <a:gdLst/>
            <a:ahLst/>
            <a:cxnLst/>
            <a:rect l="l" t="t" r="r" b="b"/>
            <a:pathLst>
              <a:path w="462914">
                <a:moveTo>
                  <a:pt x="0" y="0"/>
                </a:moveTo>
                <a:lnTo>
                  <a:pt x="46253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81944" y="3112091"/>
            <a:ext cx="5114290" cy="10274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latin typeface="Arial"/>
                <a:cs typeface="Arial"/>
              </a:rPr>
              <a:t>, </a:t>
            </a:r>
            <a:r>
              <a:rPr sz="1300" spc="5" dirty="0">
                <a:latin typeface="Arial"/>
                <a:cs typeface="Arial"/>
              </a:rPr>
              <a:t>luego </a:t>
            </a:r>
            <a:r>
              <a:rPr sz="1300" i="1" spc="5" dirty="0">
                <a:latin typeface="Times New Roman"/>
                <a:cs typeface="Times New Roman"/>
              </a:rPr>
              <a:t>t3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t2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0.4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5" dirty="0">
                <a:latin typeface="Times New Roman"/>
                <a:cs typeface="Times New Roman"/>
              </a:rPr>
              <a:t> 0.292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+</a:t>
            </a:r>
            <a:r>
              <a:rPr sz="1300" i="1" spc="5" dirty="0">
                <a:latin typeface="Times New Roman"/>
                <a:cs typeface="Times New Roman"/>
              </a:rPr>
              <a:t> 0.4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0.692</a:t>
            </a:r>
            <a:r>
              <a:rPr sz="1300" spc="5" dirty="0">
                <a:latin typeface="Arial"/>
                <a:cs typeface="Arial"/>
              </a:rPr>
              <a:t>; luego el </a:t>
            </a:r>
            <a:r>
              <a:rPr sz="1300" i="1" dirty="0">
                <a:latin typeface="Times New Roman"/>
                <a:cs typeface="Times New Roman"/>
              </a:rPr>
              <a:t>DIAL-Relé </a:t>
            </a:r>
            <a:r>
              <a:rPr sz="1300" i="1" spc="5" dirty="0">
                <a:latin typeface="Times New Roman"/>
                <a:cs typeface="Times New Roman"/>
              </a:rPr>
              <a:t>3</a:t>
            </a:r>
            <a:r>
              <a:rPr sz="1300" i="1" spc="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será: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2888615">
              <a:lnSpc>
                <a:spcPts val="1019"/>
              </a:lnSpc>
              <a:spcBef>
                <a:spcPts val="5"/>
              </a:spcBef>
            </a:pPr>
            <a:r>
              <a:rPr sz="1100" spc="10" dirty="0">
                <a:latin typeface="Symbol"/>
                <a:cs typeface="Symbol"/>
              </a:rPr>
              <a:t>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650" spc="15" baseline="5050" dirty="0">
                <a:latin typeface="Times New Roman"/>
                <a:cs typeface="Times New Roman"/>
              </a:rPr>
              <a:t>5104.1</a:t>
            </a:r>
            <a:r>
              <a:rPr sz="1650" spc="82" baseline="505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</a:t>
            </a:r>
            <a:r>
              <a:rPr sz="975" spc="22" baseline="64102" dirty="0">
                <a:latin typeface="Times New Roman"/>
                <a:cs typeface="Times New Roman"/>
              </a:rPr>
              <a:t>0.02</a:t>
            </a:r>
            <a:endParaRPr sz="975" baseline="64102">
              <a:latin typeface="Times New Roman"/>
              <a:cs typeface="Times New Roman"/>
            </a:endParaRPr>
          </a:p>
          <a:p>
            <a:pPr marL="2888615">
              <a:lnSpc>
                <a:spcPts val="1019"/>
              </a:lnSpc>
              <a:tabLst>
                <a:tab pos="3441065" algn="l"/>
                <a:tab pos="3699510" algn="l"/>
              </a:tabLst>
            </a:pPr>
            <a:r>
              <a:rPr sz="1100" spc="10" dirty="0">
                <a:latin typeface="Symbol"/>
                <a:cs typeface="Symbol"/>
              </a:rPr>
              <a:t>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</a:t>
            </a:r>
            <a:r>
              <a:rPr sz="1100" spc="10" dirty="0">
                <a:latin typeface="Times New Roman"/>
                <a:cs typeface="Times New Roman"/>
              </a:rPr>
              <a:t>	</a:t>
            </a:r>
            <a:r>
              <a:rPr sz="1650" spc="89" baseline="5050" dirty="0">
                <a:latin typeface="Symbol"/>
                <a:cs typeface="Symbol"/>
              </a:rPr>
              <a:t></a:t>
            </a:r>
            <a:r>
              <a:rPr sz="1650" spc="89" baseline="5050" dirty="0">
                <a:latin typeface="Times New Roman"/>
                <a:cs typeface="Times New Roman"/>
              </a:rPr>
              <a:t>1</a:t>
            </a:r>
            <a:endParaRPr sz="1650" baseline="5050">
              <a:latin typeface="Times New Roman"/>
              <a:cs typeface="Times New Roman"/>
            </a:endParaRPr>
          </a:p>
          <a:p>
            <a:pPr marL="1494155">
              <a:lnSpc>
                <a:spcPts val="1100"/>
              </a:lnSpc>
              <a:spcBef>
                <a:spcPts val="145"/>
              </a:spcBef>
              <a:tabLst>
                <a:tab pos="3856990" algn="l"/>
              </a:tabLst>
            </a:pPr>
            <a:r>
              <a:rPr sz="1100" i="1" spc="10" dirty="0">
                <a:latin typeface="Times New Roman"/>
                <a:cs typeface="Times New Roman"/>
              </a:rPr>
              <a:t>DIAL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Times New Roman"/>
                <a:cs typeface="Times New Roman"/>
              </a:rPr>
              <a:t>Re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le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0" dirty="0">
                <a:latin typeface="Times New Roman"/>
                <a:cs typeface="Times New Roman"/>
              </a:rPr>
              <a:t> 0.692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650" u="sng" spc="30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</a:t>
            </a:r>
            <a:r>
              <a:rPr sz="1650" u="sng" spc="30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1421.38</a:t>
            </a:r>
            <a:r>
              <a:rPr sz="1650" u="sng" spc="-187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</a:t>
            </a:r>
            <a:r>
              <a:rPr sz="1650" u="sng" spc="15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0.128</a:t>
            </a:r>
            <a:endParaRPr sz="1100">
              <a:latin typeface="Times New Roman"/>
              <a:cs typeface="Times New Roman"/>
            </a:endParaRPr>
          </a:p>
          <a:p>
            <a:pPr marL="3246120">
              <a:lnSpc>
                <a:spcPts val="1100"/>
              </a:lnSpc>
            </a:pPr>
            <a:r>
              <a:rPr sz="1100" spc="10" dirty="0">
                <a:latin typeface="Times New Roman"/>
                <a:cs typeface="Times New Roman"/>
              </a:rPr>
              <a:t>0.14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07363" y="4479430"/>
            <a:ext cx="5777865" cy="0"/>
          </a:xfrm>
          <a:custGeom>
            <a:avLst/>
            <a:gdLst/>
            <a:ahLst/>
            <a:cxnLst/>
            <a:rect l="l" t="t" r="r" b="b"/>
            <a:pathLst>
              <a:path w="5777865">
                <a:moveTo>
                  <a:pt x="0" y="0"/>
                </a:moveTo>
                <a:lnTo>
                  <a:pt x="5777659" y="0"/>
                </a:lnTo>
              </a:path>
            </a:pathLst>
          </a:custGeom>
          <a:ln w="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4747" y="152400"/>
            <a:ext cx="7086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1400" b="1" i="0" u="none" strike="noStrike" baseline="0" dirty="0" smtClean="0">
                <a:latin typeface="Tahoma-Bold"/>
              </a:rPr>
              <a:t>Ejemplo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En la fig. 1 se muestra un sistema en anillo de 13.2kV alimentado desde una red externa vecina a través de un </a:t>
            </a:r>
            <a:r>
              <a:rPr lang="es-AR" sz="1400" b="0" i="0" u="none" strike="noStrike" baseline="0" dirty="0" err="1" smtClean="0">
                <a:latin typeface="Tahoma" panose="020B0604030504040204" pitchFamily="34" charset="0"/>
              </a:rPr>
              <a:t>trafo</a:t>
            </a:r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 de rebaje 132kV/13.2kV. Las líneas del anillo están protegidas por relés de </a:t>
            </a:r>
            <a:r>
              <a:rPr lang="es-AR" sz="1400" b="0" i="0" u="none" strike="noStrike" baseline="0" dirty="0" err="1" smtClean="0">
                <a:latin typeface="Tahoma" panose="020B0604030504040204" pitchFamily="34" charset="0"/>
              </a:rPr>
              <a:t>sobrecorriente</a:t>
            </a:r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 direccionales que actúan en la dirección indicada por la flecha y poseen una unidad 51 y una unidad 50 de fase.</a:t>
            </a:r>
            <a:endParaRPr lang="es-AR" sz="1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305909"/>
            <a:ext cx="6934200" cy="323094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81000" y="4302978"/>
            <a:ext cx="7086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Determinar: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a) Las máximas corrientes de carga por cada relé, según la distribución de carga en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las barras, teniendo en cuenta los casos más desfavorables.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b) Los ajustes de arranque (TAP </a:t>
            </a:r>
            <a:r>
              <a:rPr lang="es-AR" sz="1400" b="0" i="0" u="none" strike="noStrike" baseline="0" dirty="0" err="1" smtClean="0">
                <a:latin typeface="Tahoma" panose="020B0604030504040204" pitchFamily="34" charset="0"/>
              </a:rPr>
              <a:t>Ip</a:t>
            </a:r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) de las unidades 51 de fase, aceptando un valor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de sobrecarga del 30% sobre la máxima corriente de carga, en todos los casos. Los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ajustes deben expresarse en amperes primarios.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c) Los ajustes de arranque (TAP I&gt;&gt;&gt;) de las unidades 50 para garantizar un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esquema de protección selectivo, tomando un margen de seguridad del 20%, ante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una falla trifásica sin resistencia de falla en la barra vecina en el extremo de la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línea. Los ajustes deben expresarse en amperes primarios.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d) Suponiendo que todos los relés tienen características tiempo-corriente Normal-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Inversa NI IEC-255 (rango de ajuste de 0.05 a 3.2 el saltos de 0.05), calcular el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ajuste del DIAL de las mismas de tal forma que los relés coordinen unos con otros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con un intervalo mínimo de coordinación de 0.3 s, ante una falla trifásica sin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resistencia de falla en la barra vecina en el extremo de la línea.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e) Suponiendo que la línea I-L está fuera de servicio, verificar los ajustes de las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unidades instantáneas.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f) Suponer de igual forma que la línea I-L está fuera de servicio y que en la barra J se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conecta un transformador de rebaje a 380/220 V, con conexión estrella rígida a</a:t>
            </a:r>
          </a:p>
          <a:p>
            <a:pPr algn="just"/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tierra del lado de 13.2kV y triángulo del lado de baja, de potencia nominal 1 MVA y</a:t>
            </a:r>
          </a:p>
          <a:p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tensión de cortocircuito </a:t>
            </a:r>
            <a:r>
              <a:rPr lang="es-AR" sz="1400" b="0" i="0" u="none" strike="noStrike" baseline="0" dirty="0" err="1" smtClean="0">
                <a:latin typeface="Tahoma" panose="020B0604030504040204" pitchFamily="34" charset="0"/>
              </a:rPr>
              <a:t>ucc</a:t>
            </a:r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(+) = </a:t>
            </a:r>
            <a:r>
              <a:rPr lang="es-AR" sz="1400" b="0" i="0" u="none" strike="noStrike" baseline="0" dirty="0" err="1" smtClean="0">
                <a:latin typeface="Tahoma" panose="020B0604030504040204" pitchFamily="34" charset="0"/>
              </a:rPr>
              <a:t>ucc</a:t>
            </a:r>
            <a:r>
              <a:rPr lang="es-AR" sz="1400" b="0" i="0" u="none" strike="noStrike" baseline="0" dirty="0" smtClean="0">
                <a:latin typeface="Tahoma" panose="020B0604030504040204" pitchFamily="34" charset="0"/>
              </a:rPr>
              <a:t>(0) = 16% reactiva pura. Luego, calcular el </a:t>
            </a:r>
            <a:r>
              <a:rPr lang="es-AR" sz="1400" dirty="0"/>
              <a:t>tiempo de actuación de la una unidad 51N de tierra instalada en el relé 2, con</a:t>
            </a:r>
          </a:p>
          <a:p>
            <a:r>
              <a:rPr lang="es-AR" sz="1400" dirty="0"/>
              <a:t>característica Inversa Larga IEC-255, ajuste de TAP de arranque </a:t>
            </a:r>
            <a:r>
              <a:rPr lang="es-AR" sz="1400" dirty="0" err="1"/>
              <a:t>Ie</a:t>
            </a:r>
            <a:r>
              <a:rPr lang="es-AR" sz="1400" dirty="0"/>
              <a:t> = 50A y ajuste</a:t>
            </a:r>
          </a:p>
          <a:p>
            <a:r>
              <a:rPr lang="es-AR" sz="1400" dirty="0"/>
              <a:t>de </a:t>
            </a:r>
            <a:r>
              <a:rPr lang="es-AR" sz="1400" dirty="0" err="1"/>
              <a:t>DIALe</a:t>
            </a:r>
            <a:r>
              <a:rPr lang="es-AR" sz="1400" dirty="0"/>
              <a:t> en 0.1, para una falla monofásica en la barra I sin resistencia de falla.</a:t>
            </a:r>
          </a:p>
          <a:p>
            <a:r>
              <a:rPr lang="es-AR" sz="1400" dirty="0"/>
              <a:t>Suponer que las reactancias de secuencia cero de las líneas son iguales a las de</a:t>
            </a:r>
          </a:p>
          <a:p>
            <a:r>
              <a:rPr lang="es-AR" sz="1400" dirty="0"/>
              <a:t>secuencia positiva.</a:t>
            </a:r>
          </a:p>
        </p:txBody>
      </p:sp>
    </p:spTree>
    <p:extLst>
      <p:ext uri="{BB962C8B-B14F-4D97-AF65-F5344CB8AC3E}">
        <p14:creationId xmlns:p14="http://schemas.microsoft.com/office/powerpoint/2010/main" val="7914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6934200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69342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6934200" cy="94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4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70104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70104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70866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"/>
            <a:ext cx="70104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69342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68580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97932"/>
            <a:ext cx="6781800" cy="504086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33400" y="228600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i="0" u="none" strike="noStrike" baseline="0" dirty="0" smtClean="0">
                <a:latin typeface="Tahoma-Bold"/>
              </a:rPr>
              <a:t>Ejemplo propuesto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78" y="5654842"/>
            <a:ext cx="678581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7010400" cy="6553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6781800"/>
            <a:ext cx="5714999" cy="324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8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78" y="406928"/>
            <a:ext cx="16891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17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0421" y="365016"/>
            <a:ext cx="5786120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14"/>
              </a:spcBef>
              <a:tabLst>
                <a:tab pos="199390" algn="l"/>
              </a:tabLst>
            </a:pPr>
            <a:r>
              <a:rPr lang="es-AR" sz="2800" b="1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PROTECCION DIRECCIONAL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4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228600" y="994985"/>
            <a:ext cx="4191000" cy="3317748"/>
          </a:xfrm>
          <a:prstGeom prst="rect">
            <a:avLst/>
          </a:prstGeom>
        </p:spPr>
      </p:pic>
      <p:pic>
        <p:nvPicPr>
          <p:cNvPr id="15" name="object 2"/>
          <p:cNvPicPr/>
          <p:nvPr/>
        </p:nvPicPr>
        <p:blipFill rotWithShape="1">
          <a:blip r:embed="rId3" cstate="print"/>
          <a:srcRect l="3174" t="27507" r="12709" b="24798"/>
          <a:stretch/>
        </p:blipFill>
        <p:spPr>
          <a:xfrm>
            <a:off x="372963" y="4429023"/>
            <a:ext cx="3361090" cy="1717548"/>
          </a:xfrm>
          <a:prstGeom prst="rect">
            <a:avLst/>
          </a:prstGeom>
        </p:spPr>
      </p:pic>
      <p:pic>
        <p:nvPicPr>
          <p:cNvPr id="16" name="object 2"/>
          <p:cNvPicPr/>
          <p:nvPr/>
        </p:nvPicPr>
        <p:blipFill rotWithShape="1">
          <a:blip r:embed="rId4" cstate="print"/>
          <a:srcRect t="19044" b="5754"/>
          <a:stretch/>
        </p:blipFill>
        <p:spPr>
          <a:xfrm>
            <a:off x="1066800" y="6146571"/>
            <a:ext cx="6075678" cy="3430725"/>
          </a:xfrm>
          <a:prstGeom prst="rect">
            <a:avLst/>
          </a:prstGeom>
        </p:spPr>
      </p:pic>
      <p:pic>
        <p:nvPicPr>
          <p:cNvPr id="17" name="object 2"/>
          <p:cNvPicPr/>
          <p:nvPr/>
        </p:nvPicPr>
        <p:blipFill rotWithShape="1">
          <a:blip r:embed="rId5" cstate="print"/>
          <a:srcRect l="6092" t="5095" r="6492" b="7871"/>
          <a:stretch/>
        </p:blipFill>
        <p:spPr>
          <a:xfrm>
            <a:off x="3734053" y="2625426"/>
            <a:ext cx="3733800" cy="2603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91388" y="985422"/>
            <a:ext cx="16891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17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053" y="392079"/>
            <a:ext cx="3352800" cy="40630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98755" indent="-186690">
              <a:lnSpc>
                <a:spcPct val="100000"/>
              </a:lnSpc>
              <a:spcBef>
                <a:spcPts val="114"/>
              </a:spcBef>
              <a:buAutoNum type="arabicPeriod" startAt="4"/>
              <a:tabLst>
                <a:tab pos="199390" algn="l"/>
              </a:tabLst>
            </a:pPr>
            <a:r>
              <a:rPr sz="1300" b="1" spc="5" dirty="0">
                <a:latin typeface="Arial"/>
                <a:cs typeface="Arial"/>
              </a:rPr>
              <a:t>RELÉS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SOBRECORRIENTE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DIRECCIONALES</a:t>
            </a:r>
            <a:endParaRPr sz="1300" dirty="0">
              <a:latin typeface="Arial"/>
              <a:cs typeface="Arial"/>
            </a:endParaRPr>
          </a:p>
          <a:p>
            <a:pPr marL="290830" lvl="1" indent="-278765">
              <a:lnSpc>
                <a:spcPct val="100000"/>
              </a:lnSpc>
              <a:spcBef>
                <a:spcPts val="1255"/>
              </a:spcBef>
              <a:buAutoNum type="arabicPeriod" startAt="2"/>
              <a:tabLst>
                <a:tab pos="291465" algn="l"/>
              </a:tabLst>
            </a:pPr>
            <a:r>
              <a:rPr sz="1300" b="1" spc="5" dirty="0">
                <a:latin typeface="Arial"/>
                <a:cs typeface="Arial"/>
              </a:rPr>
              <a:t>CONEXIONES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DEL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RELÉ</a:t>
            </a:r>
            <a:endParaRPr sz="13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AutoNum type="arabicPeriod" startAt="2"/>
            </a:pPr>
            <a:endParaRPr sz="1100" dirty="0">
              <a:latin typeface="Arial"/>
              <a:cs typeface="Arial"/>
            </a:endParaRPr>
          </a:p>
          <a:p>
            <a:pPr marL="12700" marR="5080" algn="just">
              <a:lnSpc>
                <a:spcPct val="96200"/>
              </a:lnSpc>
            </a:pPr>
            <a:r>
              <a:rPr sz="1500" dirty="0">
                <a:latin typeface="Arial"/>
                <a:cs typeface="Arial"/>
              </a:rPr>
              <a:t>Se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define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sobre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base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del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“</a:t>
            </a:r>
            <a:r>
              <a:rPr sz="1500" b="1" i="1" dirty="0">
                <a:latin typeface="Arial"/>
                <a:cs typeface="Arial"/>
              </a:rPr>
              <a:t>número</a:t>
            </a:r>
            <a:r>
              <a:rPr sz="1500" b="1" i="1" spc="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de</a:t>
            </a:r>
            <a:r>
              <a:rPr sz="1500" b="1" i="1" spc="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grados</a:t>
            </a:r>
            <a:r>
              <a:rPr sz="1500" b="1" i="1" spc="41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que</a:t>
            </a:r>
            <a:r>
              <a:rPr sz="1500" b="1" i="1" spc="41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una </a:t>
            </a:r>
            <a:r>
              <a:rPr sz="1500" b="1" i="1" spc="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corriente a factor de potencia unitario adelanta respecto a la </a:t>
            </a:r>
            <a:r>
              <a:rPr sz="1500" b="1" i="1" spc="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tensión</a:t>
            </a:r>
            <a:r>
              <a:rPr sz="1500" b="1" i="1" spc="-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de </a:t>
            </a:r>
            <a:r>
              <a:rPr sz="1500" b="1" i="1" spc="-5" dirty="0">
                <a:latin typeface="Arial"/>
                <a:cs typeface="Arial"/>
              </a:rPr>
              <a:t>polarización”</a:t>
            </a:r>
            <a:r>
              <a:rPr sz="1500" b="1" spc="-5" dirty="0">
                <a:latin typeface="Arial"/>
                <a:cs typeface="Arial"/>
              </a:rPr>
              <a:t>.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 marL="12700" marR="5715" algn="just">
              <a:lnSpc>
                <a:spcPct val="96200"/>
              </a:lnSpc>
            </a:pPr>
            <a:r>
              <a:rPr sz="1500" dirty="0">
                <a:latin typeface="Arial"/>
                <a:cs typeface="Arial"/>
              </a:rPr>
              <a:t>El ángulo de máximo torque , AMT, es el ángulo para el cual este 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desplazamiento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produce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el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máximo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torque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por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lo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tanto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está 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siempre alineado con la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tensión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polarización.</a:t>
            </a:r>
          </a:p>
          <a:p>
            <a:pPr marL="430530" lvl="2" indent="-418465">
              <a:lnSpc>
                <a:spcPct val="100000"/>
              </a:lnSpc>
              <a:spcBef>
                <a:spcPts val="1260"/>
              </a:spcBef>
              <a:buAutoNum type="arabicPeriod"/>
              <a:tabLst>
                <a:tab pos="431165" algn="l"/>
              </a:tabLst>
            </a:pPr>
            <a:r>
              <a:rPr b="1" spc="10" dirty="0">
                <a:latin typeface="Arial"/>
                <a:cs typeface="Arial"/>
              </a:rPr>
              <a:t>CONEXIÓN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30º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(0º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AMT)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7349" y="5852276"/>
            <a:ext cx="4776470" cy="546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r>
              <a:rPr sz="1100" b="1" i="1" spc="10" dirty="0" err="1" smtClean="0">
                <a:latin typeface="Arial"/>
                <a:cs typeface="Arial"/>
              </a:rPr>
              <a:t>Alimentación</a:t>
            </a:r>
            <a:r>
              <a:rPr sz="1100" b="1" i="1" spc="-20" dirty="0" smtClean="0">
                <a:latin typeface="Arial"/>
                <a:cs typeface="Arial"/>
              </a:rPr>
              <a:t> </a:t>
            </a:r>
            <a:r>
              <a:rPr sz="1100" b="1" i="1" spc="15" dirty="0">
                <a:latin typeface="Arial"/>
                <a:cs typeface="Arial"/>
              </a:rPr>
              <a:t>del</a:t>
            </a:r>
            <a:r>
              <a:rPr sz="1100" b="1" i="1" spc="-20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relé</a:t>
            </a:r>
            <a:r>
              <a:rPr sz="1100" b="1" spc="10" dirty="0"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 dirty="0">
              <a:latin typeface="Arial"/>
              <a:cs typeface="Arial"/>
            </a:endParaRPr>
          </a:p>
          <a:p>
            <a:pPr marL="1051560" algn="ctr">
              <a:lnSpc>
                <a:spcPct val="100000"/>
              </a:lnSpc>
            </a:pPr>
            <a:r>
              <a:rPr sz="1200" spc="55" dirty="0">
                <a:latin typeface="Symbol"/>
                <a:cs typeface="Symbol"/>
              </a:rPr>
              <a:t></a:t>
            </a:r>
            <a:r>
              <a:rPr sz="1050" i="1" spc="15" baseline="-23809" dirty="0">
                <a:latin typeface="Times New Roman"/>
                <a:cs typeface="Times New Roman"/>
              </a:rPr>
              <a:t>A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-97" baseline="-23809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: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i="1" spc="40" dirty="0">
                <a:latin typeface="Times New Roman"/>
                <a:cs typeface="Times New Roman"/>
              </a:rPr>
              <a:t>I</a:t>
            </a:r>
            <a:r>
              <a:rPr sz="1050" i="1" spc="15" baseline="-23809" dirty="0">
                <a:latin typeface="Times New Roman"/>
                <a:cs typeface="Times New Roman"/>
              </a:rPr>
              <a:t>a</a:t>
            </a:r>
            <a:r>
              <a:rPr sz="1050" i="1" spc="-135" baseline="-23809" dirty="0">
                <a:latin typeface="Times New Roman"/>
                <a:cs typeface="Times New Roman"/>
              </a:rPr>
              <a:t> </a:t>
            </a:r>
            <a:r>
              <a:rPr sz="1200" spc="70" dirty="0">
                <a:latin typeface="Times New Roman"/>
                <a:cs typeface="Times New Roman"/>
              </a:rPr>
              <a:t>,</a:t>
            </a:r>
            <a:r>
              <a:rPr sz="1200" spc="35" dirty="0">
                <a:latin typeface="Symbol"/>
                <a:cs typeface="Symbol"/>
              </a:rPr>
              <a:t></a:t>
            </a:r>
            <a:r>
              <a:rPr sz="1050" i="1" spc="15" baseline="-23809" dirty="0">
                <a:latin typeface="Times New Roman"/>
                <a:cs typeface="Times New Roman"/>
              </a:rPr>
              <a:t>B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-67" baseline="-23809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: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i="1" spc="30" dirty="0">
                <a:latin typeface="Times New Roman"/>
                <a:cs typeface="Times New Roman"/>
              </a:rPr>
              <a:t>I</a:t>
            </a:r>
            <a:r>
              <a:rPr sz="1050" i="1" spc="15" baseline="-23809" dirty="0">
                <a:latin typeface="Times New Roman"/>
                <a:cs typeface="Times New Roman"/>
              </a:rPr>
              <a:t>b</a:t>
            </a:r>
            <a:r>
              <a:rPr sz="1050" i="1" spc="-150" baseline="-23809" dirty="0">
                <a:latin typeface="Times New Roman"/>
                <a:cs typeface="Times New Roman"/>
              </a:rPr>
              <a:t> </a:t>
            </a:r>
            <a:r>
              <a:rPr sz="1200" spc="70" dirty="0">
                <a:latin typeface="Times New Roman"/>
                <a:cs typeface="Times New Roman"/>
              </a:rPr>
              <a:t>,</a:t>
            </a:r>
            <a:r>
              <a:rPr sz="1200" spc="-10" dirty="0">
                <a:latin typeface="Symbol"/>
                <a:cs typeface="Symbol"/>
              </a:rPr>
              <a:t></a:t>
            </a:r>
            <a:r>
              <a:rPr sz="1050" i="1" spc="15" baseline="-23809" dirty="0">
                <a:latin typeface="Times New Roman"/>
                <a:cs typeface="Times New Roman"/>
              </a:rPr>
              <a:t>C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-22" baseline="-23809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: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i="1" spc="35" dirty="0" err="1" smtClean="0">
                <a:latin typeface="Times New Roman"/>
                <a:cs typeface="Times New Roman"/>
              </a:rPr>
              <a:t>I</a:t>
            </a:r>
            <a:r>
              <a:rPr sz="1050" i="1" spc="7" baseline="-23809" dirty="0" err="1" smtClean="0">
                <a:latin typeface="Times New Roman"/>
                <a:cs typeface="Times New Roman"/>
              </a:rPr>
              <a:t>c</a:t>
            </a:r>
            <a:endParaRPr sz="1050" baseline="-23809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162" y="8213324"/>
            <a:ext cx="36696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Arial"/>
                <a:cs typeface="Arial"/>
              </a:rPr>
              <a:t>Fig.</a:t>
            </a:r>
            <a:r>
              <a:rPr sz="1100" spc="31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15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Diagrama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fasorial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para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conexión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60º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(0º</a:t>
            </a:r>
            <a:r>
              <a:rPr sz="1100" spc="3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AMT)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0499" y="9195852"/>
            <a:ext cx="15163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i="1" spc="10" dirty="0">
                <a:latin typeface="Arial"/>
                <a:cs typeface="Arial"/>
              </a:rPr>
              <a:t>Alimentación</a:t>
            </a:r>
            <a:r>
              <a:rPr sz="1100" b="1" i="1" spc="-25" dirty="0">
                <a:latin typeface="Arial"/>
                <a:cs typeface="Arial"/>
              </a:rPr>
              <a:t> </a:t>
            </a:r>
            <a:r>
              <a:rPr sz="1100" b="1" i="1" spc="15" dirty="0">
                <a:latin typeface="Arial"/>
                <a:cs typeface="Arial"/>
              </a:rPr>
              <a:t>del</a:t>
            </a:r>
            <a:r>
              <a:rPr sz="1100" b="1" i="1" spc="-25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relé</a:t>
            </a:r>
            <a:r>
              <a:rPr sz="1100" b="1" spc="10" dirty="0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3984072"/>
            <a:ext cx="2422049" cy="20357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879" y="6180107"/>
            <a:ext cx="3261921" cy="82855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827" y="7284806"/>
            <a:ext cx="2164969" cy="17669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508" y="9020248"/>
            <a:ext cx="3415360" cy="900231"/>
          </a:xfrm>
          <a:prstGeom prst="rect">
            <a:avLst/>
          </a:prstGeom>
        </p:spPr>
      </p:pic>
      <p:pic>
        <p:nvPicPr>
          <p:cNvPr id="14" name="object 2"/>
          <p:cNvPicPr/>
          <p:nvPr/>
        </p:nvPicPr>
        <p:blipFill rotWithShape="1">
          <a:blip r:embed="rId6" cstate="print"/>
          <a:srcRect b="5755"/>
          <a:stretch/>
        </p:blipFill>
        <p:spPr>
          <a:xfrm>
            <a:off x="3816110" y="651547"/>
            <a:ext cx="3657600" cy="331865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42838" y="7233066"/>
            <a:ext cx="3886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lang="es-AR" dirty="0" smtClean="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  <a:spcBef>
                <a:spcPts val="5"/>
              </a:spcBef>
            </a:pPr>
            <a:r>
              <a:rPr lang="es-AR" b="1" spc="5" dirty="0" smtClean="0">
                <a:latin typeface="Arial"/>
                <a:cs typeface="Arial"/>
              </a:rPr>
              <a:t>2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spc="10" dirty="0" smtClean="0">
                <a:latin typeface="Arial"/>
                <a:cs typeface="Arial"/>
              </a:rPr>
              <a:t>CONEXIÓN</a:t>
            </a:r>
            <a:r>
              <a:rPr lang="es-AR" b="1" spc="-15" dirty="0" smtClean="0">
                <a:latin typeface="Arial"/>
                <a:cs typeface="Arial"/>
              </a:rPr>
              <a:t> </a:t>
            </a:r>
            <a:r>
              <a:rPr lang="es-AR" b="1" spc="5" dirty="0" smtClean="0">
                <a:latin typeface="Arial"/>
                <a:cs typeface="Arial"/>
              </a:rPr>
              <a:t>60º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spc="5" dirty="0" smtClean="0">
                <a:latin typeface="Arial"/>
                <a:cs typeface="Arial"/>
              </a:rPr>
              <a:t>(0º</a:t>
            </a:r>
            <a:r>
              <a:rPr lang="es-AR" b="1" spc="-5" dirty="0" smtClean="0">
                <a:latin typeface="Arial"/>
                <a:cs typeface="Arial"/>
              </a:rPr>
              <a:t> </a:t>
            </a:r>
            <a:r>
              <a:rPr lang="es-AR" b="1" spc="5" dirty="0" smtClean="0">
                <a:latin typeface="Arial"/>
                <a:cs typeface="Arial"/>
              </a:rPr>
              <a:t>AMT)</a:t>
            </a:r>
            <a:endParaRPr lang="es-AR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324411" y="4562840"/>
            <a:ext cx="38862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56005" algn="just">
              <a:lnSpc>
                <a:spcPct val="100000"/>
              </a:lnSpc>
              <a:spcBef>
                <a:spcPts val="125"/>
              </a:spcBef>
            </a:pPr>
            <a:r>
              <a:rPr lang="es-AR" sz="1200" spc="10" dirty="0" smtClean="0">
                <a:latin typeface="Arial"/>
                <a:cs typeface="Arial"/>
              </a:rPr>
              <a:t>Fig.</a:t>
            </a:r>
            <a:r>
              <a:rPr lang="es-AR" sz="1200" spc="315" dirty="0" smtClean="0">
                <a:latin typeface="Arial"/>
                <a:cs typeface="Arial"/>
              </a:rPr>
              <a:t> </a:t>
            </a:r>
            <a:r>
              <a:rPr lang="es-AR" sz="1200" spc="15" dirty="0" smtClean="0">
                <a:latin typeface="Arial"/>
                <a:cs typeface="Arial"/>
              </a:rPr>
              <a:t>14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5" dirty="0" smtClean="0">
                <a:latin typeface="Arial"/>
                <a:cs typeface="Arial"/>
              </a:rPr>
              <a:t>Diagrama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0" dirty="0" err="1" smtClean="0">
                <a:latin typeface="Arial"/>
                <a:cs typeface="Arial"/>
              </a:rPr>
              <a:t>fasorial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5" dirty="0" smtClean="0">
                <a:latin typeface="Arial"/>
                <a:cs typeface="Arial"/>
              </a:rPr>
              <a:t>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0" dirty="0" smtClean="0">
                <a:latin typeface="Arial"/>
                <a:cs typeface="Arial"/>
              </a:rPr>
              <a:t>conexión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15" dirty="0" smtClean="0">
                <a:latin typeface="Arial"/>
                <a:cs typeface="Arial"/>
              </a:rPr>
              <a:t>30º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10" dirty="0" smtClean="0">
                <a:latin typeface="Arial"/>
                <a:cs typeface="Arial"/>
              </a:rPr>
              <a:t>(0º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spc="15" dirty="0" smtClean="0">
                <a:latin typeface="Arial"/>
                <a:cs typeface="Arial"/>
              </a:rPr>
              <a:t>AMT)</a:t>
            </a:r>
            <a:endParaRPr lang="es-AR" sz="12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s-A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9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78" y="406928"/>
            <a:ext cx="16891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18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201" y="167033"/>
            <a:ext cx="24409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5" dirty="0">
                <a:latin typeface="Arial"/>
                <a:cs typeface="Arial"/>
              </a:rPr>
              <a:t>4.2.3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CONEXIÓN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90º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(30º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AMT)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9657" y="3675651"/>
            <a:ext cx="5922397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28065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Arial"/>
                <a:cs typeface="Arial"/>
              </a:rPr>
              <a:t>Fig.</a:t>
            </a:r>
            <a:r>
              <a:rPr sz="1100" spc="3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16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Diagrama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fasorial </a:t>
            </a:r>
            <a:r>
              <a:rPr sz="1100" spc="15" dirty="0">
                <a:latin typeface="Arial"/>
                <a:cs typeface="Arial"/>
              </a:rPr>
              <a:t>para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conexión 90º (30º</a:t>
            </a:r>
            <a:r>
              <a:rPr sz="1100" spc="3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AMT)</a:t>
            </a: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spc="10" dirty="0" err="1" smtClean="0">
                <a:latin typeface="Arial"/>
                <a:cs typeface="Arial"/>
              </a:rPr>
              <a:t>Alimentación</a:t>
            </a:r>
            <a:r>
              <a:rPr sz="1100" b="1" i="1" spc="-20" dirty="0" smtClean="0">
                <a:latin typeface="Arial"/>
                <a:cs typeface="Arial"/>
              </a:rPr>
              <a:t> </a:t>
            </a:r>
            <a:r>
              <a:rPr sz="1100" b="1" i="1" spc="15" dirty="0">
                <a:latin typeface="Arial"/>
                <a:cs typeface="Arial"/>
              </a:rPr>
              <a:t>del</a:t>
            </a:r>
            <a:r>
              <a:rPr sz="1100" b="1" i="1" spc="-20" dirty="0">
                <a:latin typeface="Arial"/>
                <a:cs typeface="Arial"/>
              </a:rPr>
              <a:t> </a:t>
            </a:r>
            <a:r>
              <a:rPr sz="1100" b="1" i="1" spc="10" dirty="0">
                <a:latin typeface="Arial"/>
                <a:cs typeface="Arial"/>
              </a:rPr>
              <a:t>relé</a:t>
            </a:r>
            <a:r>
              <a:rPr sz="1100" b="1" spc="10" dirty="0"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552" y="4791108"/>
            <a:ext cx="2540635" cy="5556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5" dirty="0">
                <a:latin typeface="Arial"/>
                <a:cs typeface="Arial"/>
              </a:rPr>
              <a:t>4.2.4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10" dirty="0">
                <a:latin typeface="Arial"/>
                <a:cs typeface="Arial"/>
              </a:rPr>
              <a:t>CONEXIÓN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90º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(45º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5" dirty="0">
                <a:latin typeface="Arial"/>
                <a:cs typeface="Arial"/>
              </a:rPr>
              <a:t>AMT)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10" dirty="0">
                <a:latin typeface="Arial"/>
                <a:cs typeface="Arial"/>
              </a:rPr>
              <a:t>Esta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conexión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se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muestra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en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fig.</a:t>
            </a:r>
            <a:r>
              <a:rPr sz="1100" spc="30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17: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0316" y="6783764"/>
            <a:ext cx="3748404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Arial"/>
                <a:cs typeface="Arial"/>
              </a:rPr>
              <a:t>Fig.</a:t>
            </a:r>
            <a:r>
              <a:rPr sz="1100" spc="3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17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Diagrama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fasorial </a:t>
            </a:r>
            <a:r>
              <a:rPr sz="1100" spc="15" dirty="0">
                <a:latin typeface="Arial"/>
                <a:cs typeface="Arial"/>
              </a:rPr>
              <a:t>para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la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conexión 90º (45º</a:t>
            </a:r>
            <a:r>
              <a:rPr sz="1100" spc="31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AMT)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261" y="671389"/>
            <a:ext cx="2987112" cy="268315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b="19438"/>
          <a:stretch/>
        </p:blipFill>
        <p:spPr>
          <a:xfrm>
            <a:off x="2503590" y="3829355"/>
            <a:ext cx="3345129" cy="7854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818" y="4614770"/>
            <a:ext cx="2729235" cy="213796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17" y="5522430"/>
            <a:ext cx="3432282" cy="1084996"/>
          </a:xfrm>
          <a:prstGeom prst="rect">
            <a:avLst/>
          </a:prstGeom>
        </p:spPr>
      </p:pic>
      <p:pic>
        <p:nvPicPr>
          <p:cNvPr id="22" name="object 2"/>
          <p:cNvPicPr/>
          <p:nvPr/>
        </p:nvPicPr>
        <p:blipFill rotWithShape="1">
          <a:blip r:embed="rId6" cstate="print"/>
          <a:srcRect b="5755"/>
          <a:stretch/>
        </p:blipFill>
        <p:spPr>
          <a:xfrm>
            <a:off x="250477" y="480135"/>
            <a:ext cx="4208784" cy="2982434"/>
          </a:xfrm>
          <a:prstGeom prst="rect">
            <a:avLst/>
          </a:prstGeom>
        </p:spPr>
      </p:pic>
      <p:pic>
        <p:nvPicPr>
          <p:cNvPr id="23" name="object 2"/>
          <p:cNvPicPr/>
          <p:nvPr/>
        </p:nvPicPr>
        <p:blipFill rotWithShape="1">
          <a:blip r:embed="rId7" cstate="print"/>
          <a:srcRect l="10755" r="8292" b="5755"/>
          <a:stretch/>
        </p:blipFill>
        <p:spPr>
          <a:xfrm>
            <a:off x="1790785" y="7340999"/>
            <a:ext cx="3886200" cy="2484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1985" r="12500" b="17463"/>
          <a:stretch/>
        </p:blipFill>
        <p:spPr>
          <a:xfrm>
            <a:off x="160122" y="117142"/>
            <a:ext cx="3649877" cy="2743200"/>
          </a:xfrm>
          <a:prstGeom prst="rect">
            <a:avLst/>
          </a:prstGeom>
        </p:spPr>
      </p:pic>
      <p:pic>
        <p:nvPicPr>
          <p:cNvPr id="3" name="object 2"/>
          <p:cNvPicPr/>
          <p:nvPr/>
        </p:nvPicPr>
        <p:blipFill rotWithShape="1">
          <a:blip r:embed="rId3" cstate="print"/>
          <a:srcRect t="4745" b="16513"/>
          <a:stretch/>
        </p:blipFill>
        <p:spPr>
          <a:xfrm>
            <a:off x="3647475" y="152400"/>
            <a:ext cx="3930615" cy="2784142"/>
          </a:xfrm>
          <a:prstGeom prst="rect">
            <a:avLst/>
          </a:prstGeom>
        </p:spPr>
      </p:pic>
      <p:pic>
        <p:nvPicPr>
          <p:cNvPr id="4" name="object 2"/>
          <p:cNvPicPr/>
          <p:nvPr/>
        </p:nvPicPr>
        <p:blipFill rotWithShape="1">
          <a:blip r:embed="rId4" cstate="print"/>
          <a:srcRect l="4004" t="3417" r="8695" b="7871"/>
          <a:stretch/>
        </p:blipFill>
        <p:spPr>
          <a:xfrm>
            <a:off x="160122" y="3048000"/>
            <a:ext cx="3487353" cy="3165347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 rotWithShape="1">
          <a:blip r:embed="rId5" cstate="print"/>
          <a:srcRect l="6186" r="6708" b="5755"/>
          <a:stretch/>
        </p:blipFill>
        <p:spPr>
          <a:xfrm>
            <a:off x="3683868" y="2936542"/>
            <a:ext cx="3894221" cy="3540458"/>
          </a:xfrm>
          <a:prstGeom prst="rect">
            <a:avLst/>
          </a:prstGeom>
        </p:spPr>
      </p:pic>
      <p:pic>
        <p:nvPicPr>
          <p:cNvPr id="6" name="object 2"/>
          <p:cNvPicPr/>
          <p:nvPr/>
        </p:nvPicPr>
        <p:blipFill rotWithShape="1">
          <a:blip r:embed="rId6" cstate="print"/>
          <a:srcRect b="4782"/>
          <a:stretch/>
        </p:blipFill>
        <p:spPr>
          <a:xfrm>
            <a:off x="22746" y="6365747"/>
            <a:ext cx="48006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609600" y="1007099"/>
            <a:ext cx="6553200" cy="1453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7100"/>
              </a:lnSpc>
              <a:spcBef>
                <a:spcPts val="160"/>
              </a:spcBef>
            </a:pPr>
            <a:r>
              <a:rPr sz="2400" i="1" u="sng" spc="5" dirty="0" err="1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Ejemplo</a:t>
            </a:r>
            <a:r>
              <a:rPr sz="2400" i="1" u="sng" spc="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En la fig.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18 se representa un sistema donde ocurre una 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 </a:t>
            </a:r>
            <a:r>
              <a:rPr sz="24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franca a tierra de las fases </a:t>
            </a:r>
            <a:r>
              <a:rPr sz="24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24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 T (bipolar a tierra sin resistencia de falla)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indicado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con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una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flecha en el punto F.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990600" y="6934200"/>
            <a:ext cx="55982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lang="es-AR" sz="2400" spc="5" dirty="0" smtClean="0">
                <a:latin typeface="Arial"/>
                <a:cs typeface="Arial"/>
              </a:rPr>
              <a:t>Fig.  18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Diagrama unifilar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del sistema</a:t>
            </a:r>
            <a:r>
              <a:rPr lang="es-AR" sz="2400" dirty="0" smtClean="0">
                <a:latin typeface="Arial"/>
                <a:cs typeface="Arial"/>
              </a:rPr>
              <a:t> </a:t>
            </a:r>
            <a:r>
              <a:rPr lang="es-AR" sz="2400" spc="5" dirty="0" smtClean="0">
                <a:latin typeface="Arial"/>
                <a:cs typeface="Arial"/>
              </a:rPr>
              <a:t>del ejemplo</a:t>
            </a:r>
            <a:endParaRPr lang="es-AR" sz="2400" dirty="0">
              <a:latin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43200"/>
            <a:ext cx="682956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07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0355" y="342041"/>
            <a:ext cx="6012815" cy="446340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120014" algn="r">
              <a:lnSpc>
                <a:spcPct val="100000"/>
              </a:lnSpc>
              <a:spcBef>
                <a:spcPts val="640"/>
              </a:spcBef>
            </a:pPr>
            <a:r>
              <a:rPr sz="1100" spc="5" dirty="0">
                <a:latin typeface="Times New Roman"/>
                <a:cs typeface="Times New Roman"/>
              </a:rPr>
              <a:t>19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Arial"/>
              <a:cs typeface="Arial"/>
            </a:endParaRPr>
          </a:p>
          <a:p>
            <a:pPr marL="127000" marR="119380" algn="just">
              <a:lnSpc>
                <a:spcPts val="1510"/>
              </a:lnSpc>
            </a:pPr>
            <a:r>
              <a:rPr sz="1300" spc="5" dirty="0">
                <a:latin typeface="Arial"/>
                <a:cs typeface="Arial"/>
              </a:rPr>
              <a:t>Determinar las señales de corriente y tensión (en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y V) que van a cada una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las unidades direccionales que </a:t>
            </a:r>
            <a:r>
              <a:rPr sz="1300" spc="10" dirty="0">
                <a:latin typeface="Arial"/>
                <a:cs typeface="Arial"/>
              </a:rPr>
              <a:t>tienen </a:t>
            </a:r>
            <a:r>
              <a:rPr sz="1300" spc="5" dirty="0">
                <a:latin typeface="Arial"/>
                <a:cs typeface="Arial"/>
              </a:rPr>
              <a:t>una conexión 30º y son alimentados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 indica a continuación: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 dirty="0">
              <a:latin typeface="Arial"/>
              <a:cs typeface="Arial"/>
            </a:endParaRPr>
          </a:p>
          <a:p>
            <a:pPr marR="6350" algn="ctr">
              <a:lnSpc>
                <a:spcPct val="100000"/>
              </a:lnSpc>
            </a:pPr>
            <a:r>
              <a:rPr sz="1200" spc="25" dirty="0">
                <a:latin typeface="Symbol"/>
                <a:cs typeface="Symbol"/>
              </a:rPr>
              <a:t></a:t>
            </a:r>
            <a:r>
              <a:rPr sz="1050" i="1" spc="15" baseline="-23809" dirty="0">
                <a:latin typeface="Times New Roman"/>
                <a:cs typeface="Times New Roman"/>
              </a:rPr>
              <a:t>R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-52" baseline="-23809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: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i="1" spc="60" dirty="0">
                <a:latin typeface="Times New Roman"/>
                <a:cs typeface="Times New Roman"/>
              </a:rPr>
              <a:t>I</a:t>
            </a:r>
            <a:r>
              <a:rPr sz="1050" i="1" spc="15" baseline="-23809" dirty="0">
                <a:latin typeface="Times New Roman"/>
                <a:cs typeface="Times New Roman"/>
              </a:rPr>
              <a:t>R</a:t>
            </a:r>
            <a:r>
              <a:rPr sz="1050" i="1" spc="-142" baseline="-23809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,</a:t>
            </a:r>
            <a:r>
              <a:rPr sz="1200" spc="20" dirty="0">
                <a:latin typeface="Symbol"/>
                <a:cs typeface="Symbol"/>
              </a:rPr>
              <a:t></a:t>
            </a:r>
            <a:r>
              <a:rPr sz="1050" i="1" spc="7" baseline="-23809" dirty="0">
                <a:latin typeface="Times New Roman"/>
                <a:cs typeface="Times New Roman"/>
              </a:rPr>
              <a:t>S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22" baseline="-23809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: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i="1" spc="55" dirty="0">
                <a:latin typeface="Times New Roman"/>
                <a:cs typeface="Times New Roman"/>
              </a:rPr>
              <a:t>I</a:t>
            </a:r>
            <a:r>
              <a:rPr sz="1050" i="1" spc="7" baseline="-23809" dirty="0">
                <a:latin typeface="Times New Roman"/>
                <a:cs typeface="Times New Roman"/>
              </a:rPr>
              <a:t>S</a:t>
            </a:r>
            <a:r>
              <a:rPr sz="1050" i="1" spc="-75" baseline="-23809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,</a:t>
            </a:r>
            <a:r>
              <a:rPr sz="1200" spc="-35" dirty="0">
                <a:latin typeface="Symbol"/>
                <a:cs typeface="Symbol"/>
              </a:rPr>
              <a:t></a:t>
            </a:r>
            <a:r>
              <a:rPr sz="1050" i="1" spc="15" baseline="-23809" dirty="0">
                <a:latin typeface="Times New Roman"/>
                <a:cs typeface="Times New Roman"/>
              </a:rPr>
              <a:t>T</a:t>
            </a:r>
            <a:r>
              <a:rPr sz="1050" i="1" baseline="-23809" dirty="0">
                <a:latin typeface="Times New Roman"/>
                <a:cs typeface="Times New Roman"/>
              </a:rPr>
              <a:t> </a:t>
            </a:r>
            <a:r>
              <a:rPr sz="1050" i="1" spc="52" baseline="-23809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: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</a:t>
            </a:r>
            <a:r>
              <a:rPr sz="1050" i="1" spc="15" baseline="-23809" dirty="0">
                <a:latin typeface="Times New Roman"/>
                <a:cs typeface="Times New Roman"/>
              </a:rPr>
              <a:t>T</a:t>
            </a:r>
            <a:endParaRPr sz="1050" baseline="-23809" dirty="0">
              <a:latin typeface="Times New Roman"/>
              <a:cs typeface="Times New Roman"/>
            </a:endParaRPr>
          </a:p>
          <a:p>
            <a:pPr marR="17780" algn="ctr">
              <a:lnSpc>
                <a:spcPct val="100000"/>
              </a:lnSpc>
              <a:spcBef>
                <a:spcPts val="695"/>
              </a:spcBef>
              <a:tabLst>
                <a:tab pos="429259" algn="l"/>
                <a:tab pos="859790" algn="l"/>
              </a:tabLst>
            </a:pPr>
            <a:r>
              <a:rPr sz="1650" i="1" spc="22" baseline="15151" dirty="0">
                <a:latin typeface="Times New Roman"/>
                <a:cs typeface="Times New Roman"/>
              </a:rPr>
              <a:t>V</a:t>
            </a:r>
            <a:r>
              <a:rPr sz="650" i="1" spc="15" dirty="0">
                <a:latin typeface="Times New Roman"/>
                <a:cs typeface="Times New Roman"/>
              </a:rPr>
              <a:t>RT	</a:t>
            </a:r>
            <a:r>
              <a:rPr sz="1650" i="1" spc="22" baseline="15151" dirty="0">
                <a:latin typeface="Times New Roman"/>
                <a:cs typeface="Times New Roman"/>
              </a:rPr>
              <a:t>V</a:t>
            </a:r>
            <a:r>
              <a:rPr sz="650" i="1" spc="15" dirty="0">
                <a:latin typeface="Times New Roman"/>
                <a:cs typeface="Times New Roman"/>
              </a:rPr>
              <a:t>SR	</a:t>
            </a:r>
            <a:r>
              <a:rPr sz="1650" i="1" spc="-15" baseline="15151" dirty="0">
                <a:latin typeface="Times New Roman"/>
                <a:cs typeface="Times New Roman"/>
              </a:rPr>
              <a:t>V</a:t>
            </a:r>
            <a:r>
              <a:rPr sz="650" i="1" spc="-10" dirty="0">
                <a:latin typeface="Times New Roman"/>
                <a:cs typeface="Times New Roman"/>
              </a:rPr>
              <a:t>TS</a:t>
            </a:r>
            <a:endParaRPr sz="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27000" marR="118745" indent="-635" algn="just">
              <a:lnSpc>
                <a:spcPct val="97200"/>
              </a:lnSpc>
            </a:pPr>
            <a:r>
              <a:rPr sz="1300" spc="5" dirty="0">
                <a:latin typeface="Arial"/>
                <a:cs typeface="Arial"/>
              </a:rPr>
              <a:t>Además, indicar cuales operan en el </a:t>
            </a:r>
            <a:r>
              <a:rPr sz="1300" spc="10" dirty="0">
                <a:latin typeface="Arial"/>
                <a:cs typeface="Arial"/>
              </a:rPr>
              <a:t>caso </a:t>
            </a:r>
            <a:r>
              <a:rPr sz="1300" spc="5" dirty="0">
                <a:latin typeface="Arial"/>
                <a:cs typeface="Arial"/>
              </a:rPr>
              <a:t>de ocurrencia de la falla.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Asumir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 tensión pre-falla igual 1.1 pu. Las magnitudes</a:t>
            </a:r>
            <a:r>
              <a:rPr sz="1300" spc="37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bases del generador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son13.2kV y 100 MVA. Nota: </a:t>
            </a:r>
            <a:r>
              <a:rPr sz="1300" spc="10" dirty="0">
                <a:latin typeface="Arial"/>
                <a:cs typeface="Arial"/>
              </a:rPr>
              <a:t>A </a:t>
            </a:r>
            <a:r>
              <a:rPr sz="1300" spc="5" dirty="0">
                <a:latin typeface="Arial"/>
                <a:cs typeface="Arial"/>
              </a:rPr>
              <a:t>pesar de que el sistema es radial, se justifica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instalación de un relé direccional asumiendo que el circuito podría formar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parte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un anillo en el futuro.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 dirty="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sz="13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Solución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Las condiciones de una falla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doble fase-tierra, S-T-N, son: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0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0</a:t>
            </a:r>
            <a:r>
              <a:rPr sz="1100" spc="40" dirty="0">
                <a:latin typeface="Times New Roman"/>
                <a:cs typeface="Times New Roman"/>
              </a:rPr>
              <a:t>,</a:t>
            </a: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3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0</a:t>
            </a:r>
            <a:r>
              <a:rPr sz="1100" spc="40" dirty="0">
                <a:latin typeface="Times New Roman"/>
                <a:cs typeface="Times New Roman"/>
              </a:rPr>
              <a:t>,</a:t>
            </a:r>
            <a:r>
              <a:rPr sz="1100" i="1" spc="-1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T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5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6364">
              <a:lnSpc>
                <a:spcPct val="100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Las redes de las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tres secuencias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 muestran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la fig.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19: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654" y="8867205"/>
            <a:ext cx="5784215" cy="803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19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Redes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secuencia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Arial"/>
              <a:cs typeface="Arial"/>
            </a:endParaRPr>
          </a:p>
          <a:p>
            <a:pPr marL="12700" marR="5080">
              <a:lnSpc>
                <a:spcPts val="151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circuito</a:t>
            </a:r>
            <a:r>
              <a:rPr sz="1300" spc="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equivalente</a:t>
            </a:r>
            <a:r>
              <a:rPr sz="1300" spc="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spc="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obtiene</a:t>
            </a:r>
            <a:r>
              <a:rPr sz="1300" spc="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conectando</a:t>
            </a:r>
            <a:r>
              <a:rPr sz="1300" spc="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tres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redes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secuencia</a:t>
            </a:r>
            <a:r>
              <a:rPr sz="1300" spc="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paralelo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como </a:t>
            </a:r>
            <a:r>
              <a:rPr sz="1300" spc="10" dirty="0">
                <a:latin typeface="Arial"/>
                <a:cs typeface="Arial"/>
              </a:rPr>
              <a:t>se</a:t>
            </a:r>
            <a:r>
              <a:rPr sz="1300" spc="5" dirty="0">
                <a:latin typeface="Arial"/>
                <a:cs typeface="Arial"/>
              </a:rPr>
              <a:t> muestra en la fig.  20:</a:t>
            </a:r>
            <a:endParaRPr sz="1300" dirty="0"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55" y="4805441"/>
            <a:ext cx="5749045" cy="4061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78" y="406928"/>
            <a:ext cx="16891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20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6837" y="2952490"/>
            <a:ext cx="4712970" cy="10185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20140" algn="ctr">
              <a:lnSpc>
                <a:spcPts val="154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5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20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Circuito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equivalente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ts val="1540"/>
              </a:lnSpc>
            </a:pP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19:</a:t>
            </a:r>
            <a:endParaRPr sz="1300">
              <a:latin typeface="Arial"/>
              <a:cs typeface="Arial"/>
            </a:endParaRPr>
          </a:p>
          <a:p>
            <a:pPr marL="1122680" algn="ctr">
              <a:lnSpc>
                <a:spcPct val="100000"/>
              </a:lnSpc>
              <a:spcBef>
                <a:spcPts val="50"/>
              </a:spcBef>
            </a:pPr>
            <a:r>
              <a:rPr sz="1100" i="1" spc="15" dirty="0">
                <a:latin typeface="Times New Roman"/>
                <a:cs typeface="Times New Roman"/>
              </a:rPr>
              <a:t>Z</a:t>
            </a:r>
            <a:r>
              <a:rPr sz="1100" i="1" spc="-175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0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80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75" dirty="0">
                <a:latin typeface="Times New Roman"/>
                <a:cs typeface="Times New Roman"/>
              </a:rPr>
              <a:t>/</a:t>
            </a:r>
            <a:r>
              <a:rPr sz="1100" spc="15" dirty="0">
                <a:latin typeface="Times New Roman"/>
                <a:cs typeface="Times New Roman"/>
              </a:rPr>
              <a:t>1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5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102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así, las corrientes de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tres secuencias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fase</a:t>
            </a:r>
            <a:r>
              <a:rPr sz="1300" spc="10" dirty="0">
                <a:latin typeface="Arial"/>
                <a:cs typeface="Arial"/>
              </a:rPr>
              <a:t> R</a:t>
            </a:r>
            <a:r>
              <a:rPr sz="1300" spc="5" dirty="0">
                <a:latin typeface="Arial"/>
                <a:cs typeface="Arial"/>
              </a:rPr>
              <a:t> resultan: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7168" y="4538875"/>
            <a:ext cx="850900" cy="0"/>
          </a:xfrm>
          <a:custGeom>
            <a:avLst/>
            <a:gdLst/>
            <a:ahLst/>
            <a:cxnLst/>
            <a:rect l="l" t="t" r="r" b="b"/>
            <a:pathLst>
              <a:path w="850900">
                <a:moveTo>
                  <a:pt x="0" y="0"/>
                </a:moveTo>
                <a:lnTo>
                  <a:pt x="850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23204" y="4352186"/>
            <a:ext cx="1336675" cy="0"/>
          </a:xfrm>
          <a:custGeom>
            <a:avLst/>
            <a:gdLst/>
            <a:ahLst/>
            <a:cxnLst/>
            <a:rect l="l" t="t" r="r" b="b"/>
            <a:pathLst>
              <a:path w="1336675">
                <a:moveTo>
                  <a:pt x="0" y="0"/>
                </a:moveTo>
                <a:lnTo>
                  <a:pt x="133654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29528" y="4954165"/>
            <a:ext cx="872490" cy="0"/>
          </a:xfrm>
          <a:custGeom>
            <a:avLst/>
            <a:gdLst/>
            <a:ahLst/>
            <a:cxnLst/>
            <a:rect l="l" t="t" r="r" b="b"/>
            <a:pathLst>
              <a:path w="872489">
                <a:moveTo>
                  <a:pt x="0" y="0"/>
                </a:moveTo>
                <a:lnTo>
                  <a:pt x="87248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8004" y="5369456"/>
            <a:ext cx="872490" cy="0"/>
          </a:xfrm>
          <a:custGeom>
            <a:avLst/>
            <a:gdLst/>
            <a:ahLst/>
            <a:cxnLst/>
            <a:rect l="l" t="t" r="r" b="b"/>
            <a:pathLst>
              <a:path w="872489">
                <a:moveTo>
                  <a:pt x="0" y="0"/>
                </a:moveTo>
                <a:lnTo>
                  <a:pt x="87248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30466" y="5249185"/>
            <a:ext cx="69342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i="1" spc="25" dirty="0">
                <a:latin typeface="Times New Roman"/>
                <a:cs typeface="Times New Roman"/>
              </a:rPr>
              <a:t>j</a:t>
            </a:r>
            <a:r>
              <a:rPr sz="1100" spc="25" dirty="0">
                <a:latin typeface="Times New Roman"/>
                <a:cs typeface="Times New Roman"/>
              </a:rPr>
              <a:t>2.371</a:t>
            </a:r>
            <a:r>
              <a:rPr sz="1100" i="1" spc="25" dirty="0">
                <a:latin typeface="Times New Roman"/>
                <a:cs typeface="Times New Roman"/>
              </a:rPr>
              <a:t>pu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1878" y="5361197"/>
            <a:ext cx="85661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55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26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102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1985" y="4833902"/>
            <a:ext cx="70231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929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83502" y="4490066"/>
            <a:ext cx="552450" cy="450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6845">
              <a:lnSpc>
                <a:spcPct val="126800"/>
              </a:lnSpc>
              <a:spcBef>
                <a:spcPts val="95"/>
              </a:spcBef>
            </a:pPr>
            <a:r>
              <a:rPr sz="1100" i="1" spc="55" dirty="0">
                <a:latin typeface="Times New Roman"/>
                <a:cs typeface="Times New Roman"/>
              </a:rPr>
              <a:t>j</a:t>
            </a:r>
            <a:r>
              <a:rPr sz="1100" spc="15" dirty="0">
                <a:latin typeface="Times New Roman"/>
                <a:cs typeface="Times New Roman"/>
              </a:rPr>
              <a:t>0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362  </a:t>
            </a:r>
            <a:r>
              <a:rPr sz="1100" i="1" spc="15" dirty="0">
                <a:latin typeface="Times New Roman"/>
                <a:cs typeface="Times New Roman"/>
              </a:rPr>
              <a:t>j</a:t>
            </a:r>
            <a:r>
              <a:rPr sz="1100" spc="15" dirty="0">
                <a:latin typeface="Times New Roman"/>
                <a:cs typeface="Times New Roman"/>
              </a:rPr>
              <a:t>0.102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8948" y="4231917"/>
            <a:ext cx="63563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4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3.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47058" y="4418603"/>
            <a:ext cx="42989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26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49898" y="5344745"/>
            <a:ext cx="459740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330" algn="l"/>
              </a:tabLst>
            </a:pPr>
            <a:r>
              <a:rPr sz="650" i="1" spc="55" dirty="0">
                <a:latin typeface="Times New Roman"/>
                <a:cs typeface="Times New Roman"/>
              </a:rPr>
              <a:t>R</a:t>
            </a:r>
            <a:r>
              <a:rPr sz="650" dirty="0">
                <a:latin typeface="Times New Roman"/>
                <a:cs typeface="Times New Roman"/>
              </a:rPr>
              <a:t>0	</a:t>
            </a:r>
            <a:r>
              <a:rPr sz="650" i="1" spc="-5" dirty="0">
                <a:latin typeface="Times New Roman"/>
                <a:cs typeface="Times New Roman"/>
              </a:rPr>
              <a:t>R</a:t>
            </a:r>
            <a:r>
              <a:rPr sz="650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4353" y="5249185"/>
            <a:ext cx="63182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34315" algn="l"/>
                <a:tab pos="546735" algn="l"/>
              </a:tabLst>
            </a:pP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9898" y="4929455"/>
            <a:ext cx="461645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6235" algn="l"/>
              </a:tabLst>
            </a:pPr>
            <a:r>
              <a:rPr sz="650" i="1" spc="5" dirty="0">
                <a:latin typeface="Times New Roman"/>
                <a:cs typeface="Times New Roman"/>
              </a:rPr>
              <a:t>R</a:t>
            </a:r>
            <a:r>
              <a:rPr sz="650" i="1" spc="-100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2	</a:t>
            </a:r>
            <a:r>
              <a:rPr sz="650" i="1" spc="-5" dirty="0">
                <a:latin typeface="Times New Roman"/>
                <a:cs typeface="Times New Roman"/>
              </a:rPr>
              <a:t>R</a:t>
            </a:r>
            <a:r>
              <a:rPr sz="650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4339" y="4833902"/>
            <a:ext cx="63309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35585" algn="l"/>
                <a:tab pos="548005" algn="l"/>
              </a:tabLst>
            </a:pP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Symbol"/>
                <a:cs typeface="Symbol"/>
              </a:rPr>
              <a:t>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9898" y="4327477"/>
            <a:ext cx="118110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r>
              <a:rPr sz="650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4339" y="4231917"/>
            <a:ext cx="31178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9710" algn="l"/>
              </a:tabLst>
            </a:pP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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88716" y="4141240"/>
            <a:ext cx="205104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53384" y="4905379"/>
            <a:ext cx="856615" cy="450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6860" marR="5080" indent="-264795">
              <a:lnSpc>
                <a:spcPct val="126800"/>
              </a:lnSpc>
              <a:spcBef>
                <a:spcPts val="95"/>
              </a:spcBef>
            </a:pPr>
            <a:r>
              <a:rPr sz="1100" i="1" spc="55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26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102  </a:t>
            </a:r>
            <a:r>
              <a:rPr sz="1100" i="1" spc="20" dirty="0">
                <a:latin typeface="Times New Roman"/>
                <a:cs typeface="Times New Roman"/>
              </a:rPr>
              <a:t>j</a:t>
            </a:r>
            <a:r>
              <a:rPr sz="1100" spc="20" dirty="0">
                <a:latin typeface="Times New Roman"/>
                <a:cs typeface="Times New Roman"/>
              </a:rPr>
              <a:t>0.26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1029" y="4327927"/>
            <a:ext cx="83439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55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26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102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890110" y="9338714"/>
            <a:ext cx="163195" cy="147320"/>
          </a:xfrm>
          <a:custGeom>
            <a:avLst/>
            <a:gdLst/>
            <a:ahLst/>
            <a:cxnLst/>
            <a:rect l="l" t="t" r="r" b="b"/>
            <a:pathLst>
              <a:path w="163194" h="147320">
                <a:moveTo>
                  <a:pt x="0" y="99822"/>
                </a:moveTo>
                <a:lnTo>
                  <a:pt x="21336" y="89916"/>
                </a:lnTo>
              </a:path>
              <a:path w="163194" h="147320">
                <a:moveTo>
                  <a:pt x="21336" y="89916"/>
                </a:moveTo>
                <a:lnTo>
                  <a:pt x="53340" y="147066"/>
                </a:lnTo>
              </a:path>
              <a:path w="163194" h="147320">
                <a:moveTo>
                  <a:pt x="53340" y="147066"/>
                </a:moveTo>
                <a:lnTo>
                  <a:pt x="86106" y="0"/>
                </a:lnTo>
              </a:path>
              <a:path w="163194" h="147320">
                <a:moveTo>
                  <a:pt x="86106" y="0"/>
                </a:moveTo>
                <a:lnTo>
                  <a:pt x="16306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73341" y="5743696"/>
            <a:ext cx="5886450" cy="3978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01600">
              <a:lnSpc>
                <a:spcPts val="154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punto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tiene:</a:t>
            </a:r>
            <a:endParaRPr sz="1300" dirty="0">
              <a:latin typeface="Arial"/>
              <a:cs typeface="Arial"/>
            </a:endParaRPr>
          </a:p>
          <a:p>
            <a:pPr marL="127000">
              <a:lnSpc>
                <a:spcPts val="1540"/>
              </a:lnSpc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spc="-7" baseline="-25641" dirty="0">
                <a:latin typeface="Times New Roman"/>
                <a:cs typeface="Times New Roman"/>
              </a:rPr>
              <a:t>1</a:t>
            </a:r>
            <a:r>
              <a:rPr sz="975" spc="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42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</a:t>
            </a:r>
            <a:r>
              <a:rPr sz="975" spc="31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37" baseline="-25641" dirty="0">
                <a:latin typeface="Times New Roman"/>
                <a:cs typeface="Times New Roman"/>
              </a:rPr>
              <a:t>R</a:t>
            </a:r>
            <a:r>
              <a:rPr sz="975" spc="37" baseline="-25641" dirty="0">
                <a:latin typeface="Times New Roman"/>
                <a:cs typeface="Times New Roman"/>
              </a:rPr>
              <a:t>0 </a:t>
            </a:r>
            <a:r>
              <a:rPr sz="975" spc="14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,como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era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esperarse para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una falla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S-T-N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Arial"/>
              <a:cs typeface="Arial"/>
            </a:endParaRPr>
          </a:p>
          <a:p>
            <a:pPr marL="101600" algn="ctr">
              <a:lnSpc>
                <a:spcPts val="640"/>
              </a:lnSpc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r>
              <a:rPr sz="975" i="1" spc="21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 </a:t>
            </a:r>
            <a:r>
              <a:rPr sz="1100" i="1" spc="20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</a:t>
            </a:r>
            <a:r>
              <a:rPr sz="975" spc="23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</a:t>
            </a:r>
            <a:r>
              <a:rPr sz="1100" i="1" spc="-8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42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</a:t>
            </a:r>
            <a:r>
              <a:rPr sz="975" spc="30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37" baseline="-25641" dirty="0">
                <a:latin typeface="Times New Roman"/>
                <a:cs typeface="Times New Roman"/>
              </a:rPr>
              <a:t>R</a:t>
            </a:r>
            <a:r>
              <a:rPr sz="975" spc="37" baseline="-25641" dirty="0">
                <a:latin typeface="Times New Roman"/>
                <a:cs typeface="Times New Roman"/>
              </a:rPr>
              <a:t>0</a:t>
            </a:r>
            <a:r>
              <a:rPr sz="975" spc="75" baseline="-2564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-3.662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+j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3.556 </a:t>
            </a:r>
            <a:r>
              <a:rPr sz="1300" i="1" spc="32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5.105 </a:t>
            </a:r>
            <a:r>
              <a:rPr sz="1400" i="1" spc="-70" dirty="0">
                <a:latin typeface="Symbol"/>
                <a:cs typeface="Symbol"/>
              </a:rPr>
              <a:t>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300" i="1" dirty="0">
                <a:latin typeface="Times New Roman"/>
                <a:cs typeface="Times New Roman"/>
              </a:rPr>
              <a:t>135.84</a:t>
            </a:r>
            <a:r>
              <a:rPr sz="1400" i="1" dirty="0">
                <a:latin typeface="Symbol"/>
                <a:cs typeface="Symbol"/>
              </a:rPr>
              <a:t>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pu.</a:t>
            </a:r>
            <a:endParaRPr sz="1300" dirty="0">
              <a:latin typeface="Times New Roman"/>
              <a:cs typeface="Times New Roman"/>
            </a:endParaRPr>
          </a:p>
          <a:p>
            <a:pPr marL="1144270">
              <a:lnSpc>
                <a:spcPts val="385"/>
              </a:lnSpc>
            </a:pPr>
            <a:r>
              <a:rPr sz="650" dirty="0">
                <a:latin typeface="Times New Roman"/>
                <a:cs typeface="Times New Roman"/>
              </a:rPr>
              <a:t>2</a:t>
            </a: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 marL="100965" algn="ctr">
              <a:lnSpc>
                <a:spcPts val="635"/>
              </a:lnSpc>
              <a:tabLst>
                <a:tab pos="1373505" algn="l"/>
                <a:tab pos="1675764" algn="l"/>
              </a:tabLst>
            </a:pPr>
            <a:r>
              <a:rPr sz="1100" i="1" spc="85" dirty="0">
                <a:latin typeface="Times New Roman"/>
                <a:cs typeface="Times New Roman"/>
              </a:rPr>
              <a:t>I</a:t>
            </a:r>
            <a:r>
              <a:rPr sz="975" i="1" spc="7" baseline="-25641" dirty="0">
                <a:latin typeface="Times New Roman"/>
                <a:cs typeface="Times New Roman"/>
              </a:rPr>
              <a:t>T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5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spc="-8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spc="7" baseline="-25641" dirty="0">
                <a:latin typeface="Times New Roman"/>
                <a:cs typeface="Times New Roman"/>
              </a:rPr>
              <a:t>1</a:t>
            </a:r>
            <a:r>
              <a:rPr sz="975" baseline="-25641" dirty="0">
                <a:latin typeface="Times New Roman"/>
                <a:cs typeface="Times New Roman"/>
              </a:rPr>
              <a:t> </a:t>
            </a:r>
            <a:r>
              <a:rPr sz="975" spc="-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r>
              <a:rPr sz="1100" i="1" dirty="0">
                <a:latin typeface="Times New Roman"/>
                <a:cs typeface="Times New Roman"/>
              </a:rPr>
              <a:t>  </a:t>
            </a:r>
            <a:r>
              <a:rPr sz="1100" i="1" spc="-6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I</a:t>
            </a:r>
            <a:r>
              <a:rPr sz="1100" i="1" dirty="0">
                <a:latin typeface="Times New Roman"/>
                <a:cs typeface="Times New Roman"/>
              </a:rPr>
              <a:t>	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I</a:t>
            </a:r>
            <a:r>
              <a:rPr sz="1100" i="1" dirty="0">
                <a:latin typeface="Times New Roman"/>
                <a:cs typeface="Times New Roman"/>
              </a:rPr>
              <a:t>	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3.662</a:t>
            </a:r>
            <a:r>
              <a:rPr sz="1300" i="1" dirty="0">
                <a:latin typeface="Times New Roman"/>
                <a:cs typeface="Times New Roman"/>
              </a:rPr>
              <a:t> +</a:t>
            </a:r>
            <a:r>
              <a:rPr sz="1300" i="1" spc="5" dirty="0">
                <a:latin typeface="Times New Roman"/>
                <a:cs typeface="Times New Roman"/>
              </a:rPr>
              <a:t>j3</a:t>
            </a:r>
            <a:r>
              <a:rPr sz="1300" i="1" spc="-5" dirty="0">
                <a:latin typeface="Times New Roman"/>
                <a:cs typeface="Times New Roman"/>
              </a:rPr>
              <a:t>.</a:t>
            </a:r>
            <a:r>
              <a:rPr sz="1300" i="1" spc="5" dirty="0">
                <a:latin typeface="Times New Roman"/>
                <a:cs typeface="Times New Roman"/>
              </a:rPr>
              <a:t>556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 </a:t>
            </a:r>
            <a:r>
              <a:rPr sz="1300" i="1" spc="5" dirty="0">
                <a:latin typeface="Times New Roman"/>
                <a:cs typeface="Times New Roman"/>
              </a:rPr>
              <a:t>5.105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 </a:t>
            </a:r>
            <a:r>
              <a:rPr sz="1400" i="1" spc="-70" dirty="0">
                <a:latin typeface="Symbol"/>
                <a:cs typeface="Symbol"/>
              </a:rPr>
              <a:t>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44.16º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pu.</a:t>
            </a:r>
            <a:endParaRPr sz="1300" dirty="0">
              <a:latin typeface="Times New Roman"/>
              <a:cs typeface="Times New Roman"/>
            </a:endParaRPr>
          </a:p>
          <a:p>
            <a:pPr marL="1755139">
              <a:lnSpc>
                <a:spcPts val="385"/>
              </a:lnSpc>
            </a:pPr>
            <a:r>
              <a:rPr sz="650" spc="5" dirty="0">
                <a:latin typeface="Times New Roman"/>
                <a:cs typeface="Times New Roman"/>
              </a:rPr>
              <a:t>2</a:t>
            </a:r>
            <a:endParaRPr sz="650" dirty="0">
              <a:latin typeface="Times New Roman"/>
              <a:cs typeface="Times New Roman"/>
            </a:endParaRPr>
          </a:p>
          <a:p>
            <a:pPr marR="1447165" algn="ctr">
              <a:lnSpc>
                <a:spcPct val="100000"/>
              </a:lnSpc>
              <a:spcBef>
                <a:spcPts val="15"/>
              </a:spcBef>
              <a:tabLst>
                <a:tab pos="328295" algn="l"/>
              </a:tabLst>
            </a:pPr>
            <a:r>
              <a:rPr sz="650" i="1" spc="5" dirty="0">
                <a:latin typeface="Times New Roman"/>
                <a:cs typeface="Times New Roman"/>
              </a:rPr>
              <a:t>R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2	</a:t>
            </a:r>
            <a:r>
              <a:rPr sz="650" i="1" spc="30" dirty="0">
                <a:latin typeface="Times New Roman"/>
                <a:cs typeface="Times New Roman"/>
              </a:rPr>
              <a:t>R</a:t>
            </a:r>
            <a:r>
              <a:rPr sz="650" spc="30" dirty="0">
                <a:latin typeface="Times New Roman"/>
                <a:cs typeface="Times New Roman"/>
              </a:rPr>
              <a:t>0</a:t>
            </a:r>
            <a:endParaRPr sz="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50" dirty="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En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punto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falla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la red (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no en 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relé):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Arial"/>
              <a:cs typeface="Arial"/>
            </a:endParaRPr>
          </a:p>
          <a:p>
            <a:pPr marL="1483360">
              <a:lnSpc>
                <a:spcPct val="100000"/>
              </a:lnSpc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50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82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0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</a:t>
            </a:r>
            <a:r>
              <a:rPr sz="1100" i="1" spc="135" dirty="0">
                <a:latin typeface="Times New Roman"/>
                <a:cs typeface="Times New Roman"/>
              </a:rPr>
              <a:t>I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50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</a:t>
            </a:r>
            <a:r>
              <a:rPr sz="975" spc="-7" baseline="-25641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5" dirty="0">
                <a:latin typeface="Times New Roman"/>
                <a:cs typeface="Times New Roman"/>
              </a:rPr>
              <a:t>6)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242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</a:t>
            </a:r>
            <a:endParaRPr sz="1100" dirty="0">
              <a:latin typeface="Times New Roman"/>
              <a:cs typeface="Times New Roman"/>
            </a:endParaRPr>
          </a:p>
          <a:p>
            <a:pPr marL="1483360" marR="1418590" indent="-635">
              <a:lnSpc>
                <a:spcPts val="1720"/>
              </a:lnSpc>
              <a:spcBef>
                <a:spcPts val="120"/>
              </a:spcBef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3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42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</a:t>
            </a:r>
            <a:r>
              <a:rPr sz="975" spc="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82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0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80" dirty="0">
                <a:latin typeface="Symbol"/>
                <a:cs typeface="Symbol"/>
              </a:rPr>
              <a:t>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242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 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20" dirty="0">
                <a:latin typeface="Times New Roman"/>
                <a:cs typeface="Times New Roman"/>
              </a:rPr>
              <a:t>V</a:t>
            </a:r>
            <a:r>
              <a:rPr sz="975" i="1" spc="30" baseline="-25641" dirty="0">
                <a:latin typeface="Times New Roman"/>
                <a:cs typeface="Times New Roman"/>
              </a:rPr>
              <a:t>S</a:t>
            </a:r>
            <a:r>
              <a:rPr sz="975" i="1" spc="24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T</a:t>
            </a:r>
            <a:r>
              <a:rPr sz="975" i="1" spc="7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endParaRPr sz="1100" dirty="0">
              <a:latin typeface="Times New Roman"/>
              <a:cs typeface="Times New Roman"/>
            </a:endParaRPr>
          </a:p>
          <a:p>
            <a:pPr marL="1483360">
              <a:lnSpc>
                <a:spcPct val="100000"/>
              </a:lnSpc>
              <a:spcBef>
                <a:spcPts val="280"/>
              </a:spcBef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RT  </a:t>
            </a:r>
            <a:r>
              <a:rPr sz="975" i="1" spc="6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</a:t>
            </a:r>
            <a:r>
              <a:rPr sz="975" i="1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T  </a:t>
            </a:r>
            <a:r>
              <a:rPr sz="975" i="1" spc="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</a:t>
            </a:r>
            <a:r>
              <a:rPr sz="975" i="1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</a:t>
            </a:r>
            <a:r>
              <a:rPr sz="1100" i="1" spc="5" dirty="0">
                <a:latin typeface="Times New Roman"/>
                <a:cs typeface="Times New Roman"/>
              </a:rPr>
              <a:t>u</a:t>
            </a:r>
            <a:r>
              <a:rPr sz="1100" spc="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483360" marR="2460625">
              <a:lnSpc>
                <a:spcPts val="1720"/>
              </a:lnSpc>
              <a:spcBef>
                <a:spcPts val="114"/>
              </a:spcBef>
            </a:pP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SR  </a:t>
            </a:r>
            <a:r>
              <a:rPr sz="975" i="1" spc="-3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-8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Symbol"/>
                <a:cs typeface="Symbol"/>
              </a:rPr>
              <a:t>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3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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</a:t>
            </a:r>
            <a:r>
              <a:rPr sz="1100" i="1" spc="5" dirty="0">
                <a:latin typeface="Times New Roman"/>
                <a:cs typeface="Times New Roman"/>
              </a:rPr>
              <a:t>u</a:t>
            </a:r>
            <a:r>
              <a:rPr sz="1100" spc="5" dirty="0">
                <a:latin typeface="Times New Roman"/>
                <a:cs typeface="Times New Roman"/>
              </a:rPr>
              <a:t>.  </a:t>
            </a:r>
            <a:r>
              <a:rPr sz="1100" i="1" spc="-10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T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-1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T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Las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magnitudes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bases en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 punto de falla son: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Arial"/>
              <a:cs typeface="Arial"/>
            </a:endParaRPr>
          </a:p>
          <a:p>
            <a:pPr marL="100965" marR="17780" indent="-635">
              <a:lnSpc>
                <a:spcPct val="101299"/>
              </a:lnSpc>
              <a:spcBef>
                <a:spcPts val="5"/>
              </a:spcBef>
            </a:pPr>
            <a:r>
              <a:rPr sz="1300" i="1" spc="5" dirty="0">
                <a:latin typeface="Times New Roman"/>
                <a:cs typeface="Times New Roman"/>
              </a:rPr>
              <a:t>Ub</a:t>
            </a:r>
            <a:r>
              <a:rPr sz="1300" i="1" spc="7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7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115kV/</a:t>
            </a:r>
            <a:r>
              <a:rPr sz="1300" i="1" spc="2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y</a:t>
            </a:r>
            <a:r>
              <a:rPr sz="1300" i="1" spc="7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Pb</a:t>
            </a:r>
            <a:r>
              <a:rPr sz="1300" i="1" spc="7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7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100</a:t>
            </a:r>
            <a:r>
              <a:rPr sz="1300" i="1" spc="7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MVA=3*</a:t>
            </a:r>
            <a:r>
              <a:rPr sz="1300" i="1" spc="5" dirty="0" err="1">
                <a:latin typeface="Times New Roman"/>
                <a:cs typeface="Times New Roman"/>
              </a:rPr>
              <a:t>Ub</a:t>
            </a:r>
            <a:r>
              <a:rPr sz="1300" i="1" spc="5" dirty="0">
                <a:latin typeface="Times New Roman"/>
                <a:cs typeface="Times New Roman"/>
              </a:rPr>
              <a:t>*</a:t>
            </a:r>
            <a:r>
              <a:rPr sz="1300" i="1" spc="5" dirty="0" err="1">
                <a:latin typeface="Times New Roman"/>
                <a:cs typeface="Times New Roman"/>
              </a:rPr>
              <a:t>Ib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lang="es-AR" sz="1400" i="1" spc="5" dirty="0">
                <a:latin typeface="Wingdings"/>
                <a:cs typeface="Times New Roman"/>
              </a:rPr>
              <a:t> </a:t>
            </a:r>
            <a:r>
              <a:rPr sz="1300" i="1" spc="5" dirty="0" err="1" smtClean="0">
                <a:latin typeface="Times New Roman"/>
                <a:cs typeface="Times New Roman"/>
              </a:rPr>
              <a:t>Ib</a:t>
            </a:r>
            <a:r>
              <a:rPr sz="1300" i="1" spc="65" dirty="0" smtClean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5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Pb/3.Ub=100/3*115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0.50204 </a:t>
            </a:r>
            <a:r>
              <a:rPr sz="1300" i="1" spc="-3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kA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502.04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A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81185" y="2167979"/>
            <a:ext cx="30506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 smtClean="0">
                <a:latin typeface="Times New Roman"/>
                <a:cs typeface="Times New Roman"/>
              </a:rPr>
              <a:t>1</a:t>
            </a:r>
            <a:r>
              <a:rPr sz="1100" b="1" i="1" spc="-5" dirty="0" smtClean="0">
                <a:latin typeface="Times New Roman"/>
                <a:cs typeface="Times New Roman"/>
              </a:rPr>
              <a:t>.</a:t>
            </a:r>
            <a:r>
              <a:rPr lang="es-AR" sz="1100" b="1" i="1" spc="-5" dirty="0" smtClean="0">
                <a:latin typeface="Times New Roman"/>
                <a:cs typeface="Times New Roman"/>
              </a:rPr>
              <a:t>1</a:t>
            </a:r>
            <a:endParaRPr sz="1100" dirty="0">
              <a:latin typeface="Times New Roman"/>
              <a:cs typeface="Times New Roman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2"/>
          <a:srcRect l="3378" r="1319"/>
          <a:stretch/>
        </p:blipFill>
        <p:spPr>
          <a:xfrm>
            <a:off x="2514600" y="406928"/>
            <a:ext cx="4038600" cy="2510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3" y="407077"/>
            <a:ext cx="1689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21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9263" y="654650"/>
            <a:ext cx="4603750" cy="3898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ts val="1545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Por lo tanto, los valores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secundarios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el punto de falla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son:</a:t>
            </a:r>
            <a:endParaRPr sz="1300">
              <a:latin typeface="Arial"/>
              <a:cs typeface="Arial"/>
            </a:endParaRPr>
          </a:p>
          <a:p>
            <a:pPr marL="1240155">
              <a:lnSpc>
                <a:spcPts val="1305"/>
              </a:lnSpc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02279" y="1299210"/>
            <a:ext cx="386715" cy="170180"/>
          </a:xfrm>
          <a:custGeom>
            <a:avLst/>
            <a:gdLst/>
            <a:ahLst/>
            <a:cxnLst/>
            <a:rect l="l" t="t" r="r" b="b"/>
            <a:pathLst>
              <a:path w="386714" h="170180">
                <a:moveTo>
                  <a:pt x="112013" y="121920"/>
                </a:moveTo>
                <a:lnTo>
                  <a:pt x="133350" y="112014"/>
                </a:lnTo>
              </a:path>
              <a:path w="386714" h="170180">
                <a:moveTo>
                  <a:pt x="133350" y="112014"/>
                </a:moveTo>
                <a:lnTo>
                  <a:pt x="165353" y="169925"/>
                </a:lnTo>
              </a:path>
              <a:path w="386714" h="170180">
                <a:moveTo>
                  <a:pt x="165353" y="169925"/>
                </a:moveTo>
                <a:lnTo>
                  <a:pt x="197357" y="22098"/>
                </a:lnTo>
              </a:path>
              <a:path w="386714" h="170180">
                <a:moveTo>
                  <a:pt x="197357" y="22098"/>
                </a:moveTo>
                <a:lnTo>
                  <a:pt x="274319" y="22098"/>
                </a:lnTo>
              </a:path>
              <a:path w="386714" h="170180">
                <a:moveTo>
                  <a:pt x="0" y="0"/>
                </a:moveTo>
                <a:lnTo>
                  <a:pt x="38633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12058" y="1299210"/>
            <a:ext cx="311150" cy="170180"/>
          </a:xfrm>
          <a:custGeom>
            <a:avLst/>
            <a:gdLst/>
            <a:ahLst/>
            <a:cxnLst/>
            <a:rect l="l" t="t" r="r" b="b"/>
            <a:pathLst>
              <a:path w="311150" h="170180">
                <a:moveTo>
                  <a:pt x="73913" y="121920"/>
                </a:moveTo>
                <a:lnTo>
                  <a:pt x="95250" y="112014"/>
                </a:lnTo>
              </a:path>
              <a:path w="311150" h="170180">
                <a:moveTo>
                  <a:pt x="95250" y="112014"/>
                </a:moveTo>
                <a:lnTo>
                  <a:pt x="127253" y="169925"/>
                </a:lnTo>
              </a:path>
              <a:path w="311150" h="170180">
                <a:moveTo>
                  <a:pt x="127253" y="169925"/>
                </a:moveTo>
                <a:lnTo>
                  <a:pt x="160019" y="22098"/>
                </a:lnTo>
              </a:path>
              <a:path w="311150" h="170180">
                <a:moveTo>
                  <a:pt x="160019" y="22098"/>
                </a:moveTo>
                <a:lnTo>
                  <a:pt x="236981" y="22098"/>
                </a:lnTo>
              </a:path>
              <a:path w="311150" h="170180">
                <a:moveTo>
                  <a:pt x="0" y="0"/>
                </a:moveTo>
                <a:lnTo>
                  <a:pt x="31089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5635" y="1110996"/>
            <a:ext cx="387350" cy="188595"/>
          </a:xfrm>
          <a:custGeom>
            <a:avLst/>
            <a:gdLst/>
            <a:ahLst/>
            <a:cxnLst/>
            <a:rect l="l" t="t" r="r" b="b"/>
            <a:pathLst>
              <a:path w="387350" h="188594">
                <a:moveTo>
                  <a:pt x="112013" y="99822"/>
                </a:moveTo>
                <a:lnTo>
                  <a:pt x="133350" y="89153"/>
                </a:lnTo>
              </a:path>
              <a:path w="387350" h="188594">
                <a:moveTo>
                  <a:pt x="133350" y="89915"/>
                </a:moveTo>
                <a:lnTo>
                  <a:pt x="166115" y="147065"/>
                </a:lnTo>
              </a:path>
              <a:path w="387350" h="188594">
                <a:moveTo>
                  <a:pt x="166115" y="147065"/>
                </a:moveTo>
                <a:lnTo>
                  <a:pt x="198119" y="0"/>
                </a:lnTo>
              </a:path>
              <a:path w="387350" h="188594">
                <a:moveTo>
                  <a:pt x="198119" y="0"/>
                </a:moveTo>
                <a:lnTo>
                  <a:pt x="275081" y="0"/>
                </a:lnTo>
              </a:path>
              <a:path w="387350" h="188594">
                <a:moveTo>
                  <a:pt x="0" y="188213"/>
                </a:moveTo>
                <a:lnTo>
                  <a:pt x="387096" y="18821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68573" y="1941576"/>
            <a:ext cx="387350" cy="170180"/>
          </a:xfrm>
          <a:custGeom>
            <a:avLst/>
            <a:gdLst/>
            <a:ahLst/>
            <a:cxnLst/>
            <a:rect l="l" t="t" r="r" b="b"/>
            <a:pathLst>
              <a:path w="387350" h="170180">
                <a:moveTo>
                  <a:pt x="112013" y="122681"/>
                </a:moveTo>
                <a:lnTo>
                  <a:pt x="133350" y="112014"/>
                </a:lnTo>
              </a:path>
              <a:path w="387350" h="170180">
                <a:moveTo>
                  <a:pt x="133350" y="112775"/>
                </a:moveTo>
                <a:lnTo>
                  <a:pt x="165353" y="169925"/>
                </a:lnTo>
              </a:path>
              <a:path w="387350" h="170180">
                <a:moveTo>
                  <a:pt x="165353" y="169925"/>
                </a:moveTo>
                <a:lnTo>
                  <a:pt x="198120" y="22859"/>
                </a:lnTo>
              </a:path>
              <a:path w="387350" h="170180">
                <a:moveTo>
                  <a:pt x="198120" y="22859"/>
                </a:moveTo>
                <a:lnTo>
                  <a:pt x="275081" y="22859"/>
                </a:lnTo>
              </a:path>
              <a:path w="387350" h="170180">
                <a:moveTo>
                  <a:pt x="0" y="0"/>
                </a:moveTo>
                <a:lnTo>
                  <a:pt x="3870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79114" y="1941576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81948" y="2151561"/>
            <a:ext cx="5808980" cy="16033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27455">
              <a:lnSpc>
                <a:spcPts val="335"/>
              </a:lnSpc>
              <a:spcBef>
                <a:spcPts val="160"/>
              </a:spcBef>
            </a:pPr>
            <a:r>
              <a:rPr sz="1100" i="1" spc="45" dirty="0">
                <a:latin typeface="Times New Roman"/>
                <a:cs typeface="Times New Roman"/>
              </a:rPr>
              <a:t>I</a:t>
            </a:r>
            <a:r>
              <a:rPr sz="975" i="1" spc="67" baseline="-25641" dirty="0">
                <a:latin typeface="Times New Roman"/>
                <a:cs typeface="Times New Roman"/>
              </a:rPr>
              <a:t>T</a:t>
            </a:r>
            <a:r>
              <a:rPr sz="975" i="1" spc="24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5.105</a:t>
            </a:r>
            <a:r>
              <a:rPr sz="1100" spc="10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44.16 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502.04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(5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500)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25.63</a:t>
            </a:r>
            <a:r>
              <a:rPr sz="1100" spc="5" dirty="0">
                <a:latin typeface="Symbol"/>
                <a:cs typeface="Symbol"/>
              </a:rPr>
              <a:t></a:t>
            </a:r>
            <a:r>
              <a:rPr sz="1100" spc="5" dirty="0">
                <a:latin typeface="Times New Roman"/>
                <a:cs typeface="Times New Roman"/>
              </a:rPr>
              <a:t>44.16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 dirty="0">
              <a:latin typeface="Times New Roman"/>
              <a:cs typeface="Times New Roman"/>
            </a:endParaRPr>
          </a:p>
          <a:p>
            <a:pPr marL="2273935">
              <a:lnSpc>
                <a:spcPts val="390"/>
              </a:lnSpc>
              <a:tabLst>
                <a:tab pos="4318000" algn="l"/>
              </a:tabLst>
            </a:pPr>
            <a:r>
              <a:rPr sz="650" spc="-95" dirty="0">
                <a:latin typeface="MT Extra"/>
                <a:cs typeface="MT Extra"/>
              </a:rPr>
              <a:t></a:t>
            </a:r>
            <a:r>
              <a:rPr sz="650" spc="-95" dirty="0">
                <a:latin typeface="Times New Roman"/>
                <a:cs typeface="Times New Roman"/>
              </a:rPr>
              <a:t>	</a:t>
            </a: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 dirty="0">
              <a:latin typeface="MT Extra"/>
              <a:cs typeface="MT Extra"/>
            </a:endParaRPr>
          </a:p>
          <a:p>
            <a:pPr marL="1210310">
              <a:lnSpc>
                <a:spcPct val="100000"/>
              </a:lnSpc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r>
              <a:rPr sz="975" i="1" spc="22" baseline="-25641" dirty="0">
                <a:latin typeface="Times New Roman"/>
                <a:cs typeface="Times New Roman"/>
              </a:rPr>
              <a:t>ST</a:t>
            </a:r>
            <a:r>
              <a:rPr sz="975" i="1" spc="22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5400" marR="17780" algn="just">
              <a:lnSpc>
                <a:spcPct val="97000"/>
              </a:lnSpc>
              <a:spcBef>
                <a:spcPts val="5"/>
              </a:spcBef>
            </a:pPr>
            <a:r>
              <a:rPr sz="1300" spc="5" dirty="0">
                <a:latin typeface="Arial"/>
                <a:cs typeface="Arial"/>
              </a:rPr>
              <a:t>Según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diagrama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secuencia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red,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punto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donde  está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localizado el relé habrá valores iguales de corrientes de secuencia positiva y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negativa que en el </a:t>
            </a:r>
            <a:r>
              <a:rPr sz="1300" spc="10" dirty="0">
                <a:latin typeface="Arial"/>
                <a:cs typeface="Arial"/>
              </a:rPr>
              <a:t>punto </a:t>
            </a:r>
            <a:r>
              <a:rPr sz="1300" spc="5" dirty="0">
                <a:latin typeface="Arial"/>
                <a:cs typeface="Arial"/>
              </a:rPr>
              <a:t>de falla; sin embargo, la corriente de secuencia cero </a:t>
            </a:r>
            <a:r>
              <a:rPr sz="1300" spc="-35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en el relé es diferente, debido a la división de corriente en el circuito de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secuencia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cero.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58543" y="1941733"/>
            <a:ext cx="6140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14325" algn="l"/>
              </a:tabLst>
            </a:pPr>
            <a:r>
              <a:rPr sz="1100" spc="10" dirty="0">
                <a:latin typeface="Times New Roman"/>
                <a:cs typeface="Times New Roman"/>
              </a:rPr>
              <a:t>3	</a:t>
            </a:r>
            <a:r>
              <a:rPr sz="1650" spc="15" baseline="2525" dirty="0">
                <a:latin typeface="Times New Roman"/>
                <a:cs typeface="Times New Roman"/>
              </a:rPr>
              <a:t>1000</a:t>
            </a:r>
            <a:endParaRPr sz="1650" baseline="25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3064" y="1731427"/>
            <a:ext cx="971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1680" y="1508432"/>
            <a:ext cx="3432810" cy="2019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ts val="335"/>
              </a:lnSpc>
              <a:spcBef>
                <a:spcPts val="16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r>
              <a:rPr sz="975" i="1" spc="27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5.105</a:t>
            </a:r>
            <a:r>
              <a:rPr sz="1100" dirty="0">
                <a:latin typeface="Symbol"/>
                <a:cs typeface="Symbol"/>
              </a:rPr>
              <a:t></a:t>
            </a:r>
            <a:r>
              <a:rPr sz="1100" dirty="0">
                <a:latin typeface="Times New Roman"/>
                <a:cs typeface="Times New Roman"/>
              </a:rPr>
              <a:t>135.86</a:t>
            </a:r>
            <a:r>
              <a:rPr sz="1100" spc="37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502.04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(5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500)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25.63</a:t>
            </a:r>
            <a:r>
              <a:rPr sz="1100" spc="-5" dirty="0">
                <a:latin typeface="Symbol"/>
                <a:cs typeface="Symbol"/>
              </a:rPr>
              <a:t></a:t>
            </a:r>
            <a:r>
              <a:rPr sz="1100" spc="-5" dirty="0">
                <a:latin typeface="Times New Roman"/>
                <a:cs typeface="Times New Roman"/>
              </a:rPr>
              <a:t>135.86</a:t>
            </a:r>
            <a:r>
              <a:rPr sz="1100" spc="31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  <a:p>
            <a:pPr marL="1137920">
              <a:lnSpc>
                <a:spcPts val="390"/>
              </a:lnSpc>
              <a:tabLst>
                <a:tab pos="3239135" algn="l"/>
              </a:tabLst>
            </a:pPr>
            <a:r>
              <a:rPr sz="650" spc="-95" dirty="0">
                <a:latin typeface="MT Extra"/>
                <a:cs typeface="MT Extra"/>
              </a:rPr>
              <a:t></a:t>
            </a:r>
            <a:r>
              <a:rPr sz="650" spc="-95" dirty="0">
                <a:latin typeface="Times New Roman"/>
                <a:cs typeface="Times New Roman"/>
              </a:rPr>
              <a:t>	</a:t>
            </a:r>
            <a:r>
              <a:rPr sz="650" spc="-95" dirty="0">
                <a:latin typeface="MT Extra"/>
                <a:cs typeface="MT Extra"/>
              </a:rPr>
              <a:t></a:t>
            </a:r>
            <a:endParaRPr sz="650">
              <a:latin typeface="MT Extra"/>
              <a:cs typeface="MT Extr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327" y="1178939"/>
            <a:ext cx="76390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8.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15" dirty="0">
                <a:latin typeface="Symbol"/>
                <a:cs typeface="Symbol"/>
              </a:rPr>
              <a:t></a:t>
            </a:r>
            <a:r>
              <a:rPr sz="1100" spc="70" dirty="0">
                <a:latin typeface="Times New Roman"/>
                <a:cs typeface="Times New Roman"/>
              </a:rPr>
              <a:t>0</a:t>
            </a:r>
            <a:r>
              <a:rPr sz="975" spc="-142" baseline="42735" dirty="0">
                <a:latin typeface="MT Extra"/>
                <a:cs typeface="MT Extra"/>
              </a:rPr>
              <a:t></a:t>
            </a:r>
            <a:r>
              <a:rPr sz="975" spc="-127" baseline="427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35574" y="1088310"/>
            <a:ext cx="971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70251" y="1916890"/>
            <a:ext cx="118745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dirty="0">
                <a:latin typeface="Times New Roman"/>
                <a:cs typeface="Times New Roman"/>
              </a:rPr>
              <a:t>SR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4159" y="1821312"/>
            <a:ext cx="14382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280035" algn="l"/>
              </a:tabLst>
            </a:pPr>
            <a:r>
              <a:rPr sz="1100" i="1" spc="15" dirty="0">
                <a:latin typeface="Times New Roman"/>
                <a:cs typeface="Times New Roman"/>
              </a:rPr>
              <a:t>V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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Times New Roman"/>
                <a:cs typeface="Times New Roman"/>
              </a:rPr>
              <a:t>11</a:t>
            </a:r>
            <a:r>
              <a:rPr sz="1650" spc="7" baseline="35353" dirty="0">
                <a:latin typeface="Times New Roman"/>
                <a:cs typeface="Times New Roman"/>
              </a:rPr>
              <a:t>5</a:t>
            </a:r>
            <a:r>
              <a:rPr sz="1650" i="1" spc="22" baseline="35353" dirty="0">
                <a:latin typeface="Times New Roman"/>
                <a:cs typeface="Times New Roman"/>
              </a:rPr>
              <a:t>kV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202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69447" y="1821312"/>
            <a:ext cx="893444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8.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-90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18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spc="-142" baseline="42735" dirty="0">
                <a:latin typeface="MT Extra"/>
                <a:cs typeface="MT Extra"/>
              </a:rPr>
              <a:t></a:t>
            </a:r>
            <a:r>
              <a:rPr sz="975" spc="-135" baseline="427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71012" y="1274524"/>
            <a:ext cx="123189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dirty="0">
                <a:latin typeface="Times New Roman"/>
                <a:cs typeface="Times New Roman"/>
              </a:rPr>
              <a:t>RT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461" y="1298574"/>
            <a:ext cx="112776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84505" algn="l"/>
                <a:tab pos="748665" algn="l"/>
              </a:tabLst>
            </a:pPr>
            <a:r>
              <a:rPr sz="1100" spc="10" dirty="0">
                <a:latin typeface="Times New Roman"/>
                <a:cs typeface="Times New Roman"/>
              </a:rPr>
              <a:t>3	3	</a:t>
            </a:r>
            <a:r>
              <a:rPr sz="1650" spc="15" baseline="2525" dirty="0">
                <a:latin typeface="Times New Roman"/>
                <a:cs typeface="Times New Roman"/>
              </a:rPr>
              <a:t>11</a:t>
            </a:r>
            <a:r>
              <a:rPr sz="1650" spc="7" baseline="2525" dirty="0">
                <a:latin typeface="Times New Roman"/>
                <a:cs typeface="Times New Roman"/>
              </a:rPr>
              <a:t>5</a:t>
            </a:r>
            <a:r>
              <a:rPr sz="1650" i="1" spc="22" baseline="2525" dirty="0">
                <a:latin typeface="Times New Roman"/>
                <a:cs typeface="Times New Roman"/>
              </a:rPr>
              <a:t>kV</a:t>
            </a:r>
            <a:endParaRPr sz="1650" baseline="252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54159" y="1178924"/>
            <a:ext cx="180530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294005" algn="l"/>
              </a:tabLst>
            </a:pPr>
            <a:r>
              <a:rPr sz="1100" i="1" spc="15" dirty="0">
                <a:latin typeface="Times New Roman"/>
                <a:cs typeface="Times New Roman"/>
              </a:rPr>
              <a:t>V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</a:t>
            </a:r>
            <a:r>
              <a:rPr sz="1100" spc="10" dirty="0">
                <a:latin typeface="Times New Roman"/>
                <a:cs typeface="Times New Roman"/>
              </a:rPr>
              <a:t>.726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0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Times New Roman"/>
                <a:cs typeface="Times New Roman"/>
              </a:rPr>
              <a:t>11</a:t>
            </a:r>
            <a:r>
              <a:rPr sz="1650" spc="7" baseline="35353" dirty="0">
                <a:latin typeface="Times New Roman"/>
                <a:cs typeface="Times New Roman"/>
              </a:rPr>
              <a:t>5</a:t>
            </a:r>
            <a:r>
              <a:rPr sz="1650" i="1" spc="22" baseline="35353" dirty="0">
                <a:latin typeface="Times New Roman"/>
                <a:cs typeface="Times New Roman"/>
              </a:rPr>
              <a:t>kV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195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Times New Roman"/>
                <a:cs typeface="Times New Roman"/>
              </a:rPr>
              <a:t>11</a:t>
            </a:r>
            <a:r>
              <a:rPr sz="1650" spc="-142" baseline="35353" dirty="0">
                <a:latin typeface="Times New Roman"/>
                <a:cs typeface="Times New Roman"/>
              </a:rPr>
              <a:t>5</a:t>
            </a:r>
            <a:r>
              <a:rPr sz="1650" i="1" spc="22" baseline="35353" dirty="0">
                <a:latin typeface="Times New Roman"/>
                <a:cs typeface="Times New Roman"/>
              </a:rPr>
              <a:t>V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187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78123" y="3935729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0" y="0"/>
                </a:moveTo>
                <a:lnTo>
                  <a:pt x="23850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259329" y="3927507"/>
            <a:ext cx="27622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1.</a:t>
            </a:r>
            <a:r>
              <a:rPr sz="1100" spc="10" dirty="0">
                <a:latin typeface="Times New Roman"/>
                <a:cs typeface="Times New Roman"/>
              </a:rPr>
              <a:t>61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92755" y="3911037"/>
            <a:ext cx="125730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spc="55" dirty="0">
                <a:latin typeface="Times New Roman"/>
                <a:cs typeface="Times New Roman"/>
              </a:rPr>
              <a:t>R</a:t>
            </a:r>
            <a:r>
              <a:rPr sz="650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9265" y="3792580"/>
            <a:ext cx="57607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1692275" algn="l"/>
              </a:tabLst>
            </a:pPr>
            <a:r>
              <a:rPr sz="1300" spc="5" dirty="0">
                <a:latin typeface="Arial"/>
                <a:cs typeface="Arial"/>
              </a:rPr>
              <a:t>En 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relé,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pasará </a:t>
            </a:r>
            <a:r>
              <a:rPr sz="1300" spc="229" dirty="0">
                <a:latin typeface="Arial"/>
                <a:cs typeface="Arial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29" dirty="0">
                <a:latin typeface="Times New Roman"/>
                <a:cs typeface="Times New Roman"/>
              </a:rPr>
              <a:t> </a:t>
            </a:r>
            <a:r>
              <a:rPr sz="1100" i="1" spc="25" dirty="0">
                <a:latin typeface="Times New Roman"/>
                <a:cs typeface="Times New Roman"/>
              </a:rPr>
              <a:t>j</a:t>
            </a:r>
            <a:r>
              <a:rPr sz="1100" spc="25" dirty="0">
                <a:latin typeface="Times New Roman"/>
                <a:cs typeface="Times New Roman"/>
              </a:rPr>
              <a:t>2.371*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650" spc="7" baseline="35353" dirty="0">
                <a:latin typeface="Times New Roman"/>
                <a:cs typeface="Times New Roman"/>
              </a:rPr>
              <a:t>1.5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2.2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</a:t>
            </a:r>
            <a:r>
              <a:rPr sz="1100" spc="10" dirty="0">
                <a:latin typeface="Times New Roman"/>
                <a:cs typeface="Times New Roman"/>
              </a:rPr>
              <a:t>.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de tal forma que </a:t>
            </a:r>
            <a:r>
              <a:rPr sz="1300" i="1" spc="5" dirty="0">
                <a:latin typeface="Times New Roman"/>
                <a:cs typeface="Times New Roman"/>
              </a:rPr>
              <a:t>IR </a:t>
            </a:r>
            <a:r>
              <a:rPr sz="1300" i="1" spc="7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en el relé será: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5749" y="4294788"/>
            <a:ext cx="5358765" cy="38365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10870" algn="ctr">
              <a:lnSpc>
                <a:spcPct val="100000"/>
              </a:lnSpc>
              <a:spcBef>
                <a:spcPts val="125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20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-7" baseline="-25641" dirty="0">
                <a:latin typeface="Times New Roman"/>
                <a:cs typeface="Times New Roman"/>
              </a:rPr>
              <a:t>R</a:t>
            </a:r>
            <a:r>
              <a:rPr sz="975" spc="-7" baseline="-25641" dirty="0">
                <a:latin typeface="Times New Roman"/>
                <a:cs typeface="Times New Roman"/>
              </a:rPr>
              <a:t>1</a:t>
            </a:r>
            <a:r>
              <a:rPr sz="975" spc="24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35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</a:t>
            </a:r>
            <a:r>
              <a:rPr sz="975" spc="30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37" baseline="-25641" dirty="0">
                <a:latin typeface="Times New Roman"/>
                <a:cs typeface="Times New Roman"/>
              </a:rPr>
              <a:t>R</a:t>
            </a:r>
            <a:r>
              <a:rPr sz="975" spc="37" baseline="-25641" dirty="0">
                <a:latin typeface="Times New Roman"/>
                <a:cs typeface="Times New Roman"/>
              </a:rPr>
              <a:t>0 </a:t>
            </a:r>
            <a:r>
              <a:rPr sz="975" spc="14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j</a:t>
            </a:r>
            <a:r>
              <a:rPr sz="1100" spc="15" dirty="0">
                <a:latin typeface="Times New Roman"/>
                <a:cs typeface="Times New Roman"/>
              </a:rPr>
              <a:t>3.3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j</a:t>
            </a:r>
            <a:r>
              <a:rPr sz="1100" spc="15" dirty="0">
                <a:latin typeface="Times New Roman"/>
                <a:cs typeface="Times New Roman"/>
              </a:rPr>
              <a:t>0.929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90" dirty="0">
                <a:latin typeface="Times New Roman"/>
                <a:cs typeface="Times New Roman"/>
              </a:rPr>
              <a:t> </a:t>
            </a:r>
            <a:r>
              <a:rPr sz="1100" i="1" spc="25" dirty="0">
                <a:latin typeface="Times New Roman"/>
                <a:cs typeface="Times New Roman"/>
              </a:rPr>
              <a:t>j</a:t>
            </a:r>
            <a:r>
              <a:rPr sz="1100" spc="25" dirty="0">
                <a:latin typeface="Times New Roman"/>
                <a:cs typeface="Times New Roman"/>
              </a:rPr>
              <a:t>2.2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i="1" spc="20" dirty="0">
                <a:latin typeface="Times New Roman"/>
                <a:cs typeface="Times New Roman"/>
              </a:rPr>
              <a:t>j</a:t>
            </a:r>
            <a:r>
              <a:rPr sz="1100" spc="20" dirty="0">
                <a:latin typeface="Times New Roman"/>
                <a:cs typeface="Times New Roman"/>
              </a:rPr>
              <a:t>0.171</a:t>
            </a:r>
            <a:r>
              <a:rPr sz="1100" i="1" spc="20" dirty="0">
                <a:latin typeface="Times New Roman"/>
                <a:cs typeface="Times New Roman"/>
              </a:rPr>
              <a:t>pu</a:t>
            </a:r>
            <a:r>
              <a:rPr sz="1100" spc="2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enton</a:t>
            </a:r>
            <a:r>
              <a:rPr sz="1300" spc="10" dirty="0">
                <a:latin typeface="Arial"/>
                <a:cs typeface="Arial"/>
              </a:rPr>
              <a:t>c</a:t>
            </a:r>
            <a:r>
              <a:rPr sz="1300" spc="5" dirty="0">
                <a:latin typeface="Arial"/>
                <a:cs typeface="Arial"/>
              </a:rPr>
              <a:t>es con</a:t>
            </a:r>
            <a:r>
              <a:rPr sz="1300" spc="-150" dirty="0">
                <a:latin typeface="Arial"/>
                <a:cs typeface="Arial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2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R  </a:t>
            </a:r>
            <a:r>
              <a:rPr sz="975" i="1" spc="-67" baseline="-25641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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I</a:t>
            </a:r>
            <a:r>
              <a:rPr sz="1300" i="1" spc="5" dirty="0">
                <a:latin typeface="Times New Roman"/>
                <a:cs typeface="Times New Roman"/>
              </a:rPr>
              <a:t>s</a:t>
            </a:r>
            <a:r>
              <a:rPr sz="1300" i="1" spc="3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e </a:t>
            </a:r>
            <a:r>
              <a:rPr sz="1300" i="1" spc="5" dirty="0">
                <a:latin typeface="Times New Roman"/>
                <a:cs typeface="Times New Roman"/>
              </a:rPr>
              <a:t>IT</a:t>
            </a:r>
            <a:r>
              <a:rPr sz="1300" i="1" spc="45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en el relé son</a:t>
            </a:r>
            <a:r>
              <a:rPr sz="1300" spc="5" dirty="0" smtClean="0">
                <a:latin typeface="Arial"/>
                <a:cs typeface="Arial"/>
              </a:rPr>
              <a:t>:</a:t>
            </a:r>
            <a:endParaRPr lang="es-AR" sz="1300" spc="5" dirty="0" smtClean="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627380" algn="ctr">
              <a:lnSpc>
                <a:spcPts val="1355"/>
              </a:lnSpc>
              <a:spcBef>
                <a:spcPts val="135"/>
              </a:spcBef>
              <a:tabLst>
                <a:tab pos="1365250" algn="l"/>
                <a:tab pos="1884045" algn="l"/>
                <a:tab pos="2190115" algn="l"/>
              </a:tabLst>
            </a:pPr>
            <a:r>
              <a:rPr sz="1100" i="1" spc="5" dirty="0">
                <a:latin typeface="Times New Roman"/>
                <a:cs typeface="Times New Roman"/>
              </a:rPr>
              <a:t>I  </a:t>
            </a:r>
            <a:r>
              <a:rPr sz="1100" i="1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</a:t>
            </a:r>
            <a:r>
              <a:rPr sz="1100" i="1" spc="-155" dirty="0">
                <a:latin typeface="Times New Roman"/>
                <a:cs typeface="Times New Roman"/>
              </a:rPr>
              <a:t> </a:t>
            </a:r>
            <a:r>
              <a:rPr sz="975" baseline="42735" dirty="0">
                <a:latin typeface="Times New Roman"/>
                <a:cs typeface="Times New Roman"/>
              </a:rPr>
              <a:t>2</a:t>
            </a:r>
            <a:r>
              <a:rPr sz="975" spc="232" baseline="427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</a:t>
            </a:r>
            <a:r>
              <a:rPr sz="1100" i="1" spc="-8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	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-3.662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+j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3.385498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4.987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Symbol"/>
                <a:cs typeface="Symbol"/>
              </a:rPr>
              <a:t></a:t>
            </a:r>
            <a:r>
              <a:rPr sz="1300" i="1" spc="-5" dirty="0">
                <a:latin typeface="Times New Roman"/>
                <a:cs typeface="Times New Roman"/>
              </a:rPr>
              <a:t>137.25º</a:t>
            </a:r>
            <a:r>
              <a:rPr sz="1300" i="1" spc="-1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pu.</a:t>
            </a:r>
            <a:endParaRPr sz="1300" dirty="0">
              <a:latin typeface="Times New Roman"/>
              <a:cs typeface="Times New Roman"/>
            </a:endParaRPr>
          </a:p>
          <a:p>
            <a:pPr marL="793115">
              <a:lnSpc>
                <a:spcPts val="455"/>
              </a:lnSpc>
              <a:tabLst>
                <a:tab pos="1333500" algn="l"/>
                <a:tab pos="1836420" algn="l"/>
                <a:tab pos="2164715" algn="l"/>
              </a:tabLst>
            </a:pPr>
            <a:r>
              <a:rPr sz="650" i="1" dirty="0">
                <a:latin typeface="Times New Roman"/>
                <a:cs typeface="Times New Roman"/>
              </a:rPr>
              <a:t>s	R</a:t>
            </a:r>
            <a:r>
              <a:rPr sz="650" dirty="0">
                <a:latin typeface="Times New Roman"/>
                <a:cs typeface="Times New Roman"/>
              </a:rPr>
              <a:t>1	</a:t>
            </a:r>
            <a:r>
              <a:rPr sz="650" i="1" dirty="0">
                <a:latin typeface="Times New Roman"/>
                <a:cs typeface="Times New Roman"/>
              </a:rPr>
              <a:t>R</a:t>
            </a:r>
            <a:r>
              <a:rPr sz="650" i="1" spc="-90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2	</a:t>
            </a:r>
            <a:r>
              <a:rPr sz="650" i="1" spc="25" dirty="0">
                <a:latin typeface="Times New Roman"/>
                <a:cs typeface="Times New Roman"/>
              </a:rPr>
              <a:t>R</a:t>
            </a:r>
            <a:r>
              <a:rPr sz="650" spc="25" dirty="0">
                <a:latin typeface="Times New Roman"/>
                <a:cs typeface="Times New Roman"/>
              </a:rPr>
              <a:t>0</a:t>
            </a:r>
            <a:endParaRPr sz="650" dirty="0">
              <a:latin typeface="Times New Roman"/>
              <a:cs typeface="Times New Roman"/>
            </a:endParaRPr>
          </a:p>
          <a:p>
            <a:pPr marL="628015" algn="ctr">
              <a:lnSpc>
                <a:spcPts val="635"/>
              </a:lnSpc>
              <a:spcBef>
                <a:spcPts val="80"/>
              </a:spcBef>
            </a:pPr>
            <a:r>
              <a:rPr sz="1100" i="1" spc="45" dirty="0">
                <a:latin typeface="Times New Roman"/>
                <a:cs typeface="Times New Roman"/>
              </a:rPr>
              <a:t>I</a:t>
            </a:r>
            <a:r>
              <a:rPr sz="975" i="1" spc="67" baseline="-25641" dirty="0">
                <a:latin typeface="Times New Roman"/>
                <a:cs typeface="Times New Roman"/>
              </a:rPr>
              <a:t>T</a:t>
            </a:r>
            <a:r>
              <a:rPr sz="975" i="1" spc="24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</a:t>
            </a:r>
            <a:r>
              <a:rPr sz="1100" i="1" spc="-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</a:t>
            </a:r>
            <a:r>
              <a:rPr sz="975" spc="23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a </a:t>
            </a:r>
            <a:r>
              <a:rPr sz="1100" i="1" spc="2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-142" baseline="-25641" dirty="0">
                <a:latin typeface="Times New Roman"/>
                <a:cs typeface="Times New Roman"/>
              </a:rPr>
              <a:t> </a:t>
            </a:r>
            <a:r>
              <a:rPr sz="975" spc="7" baseline="-25641" dirty="0">
                <a:latin typeface="Times New Roman"/>
                <a:cs typeface="Times New Roman"/>
              </a:rPr>
              <a:t>2 </a:t>
            </a:r>
            <a:r>
              <a:rPr sz="975" spc="6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45" dirty="0">
                <a:latin typeface="Times New Roman"/>
                <a:cs typeface="Times New Roman"/>
              </a:rPr>
              <a:t> </a:t>
            </a:r>
            <a:r>
              <a:rPr sz="975" i="1" spc="44" baseline="-25641" dirty="0">
                <a:latin typeface="Times New Roman"/>
                <a:cs typeface="Times New Roman"/>
              </a:rPr>
              <a:t>R</a:t>
            </a:r>
            <a:r>
              <a:rPr sz="975" spc="44" baseline="-25641" dirty="0">
                <a:latin typeface="Times New Roman"/>
                <a:cs typeface="Times New Roman"/>
              </a:rPr>
              <a:t>0</a:t>
            </a:r>
            <a:r>
              <a:rPr sz="975" spc="30" baseline="-2564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spc="33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3.662</a:t>
            </a:r>
            <a:r>
              <a:rPr sz="1300" i="1" dirty="0">
                <a:latin typeface="Times New Roman"/>
                <a:cs typeface="Times New Roman"/>
              </a:rPr>
              <a:t> +j</a:t>
            </a:r>
            <a:r>
              <a:rPr sz="1300" i="1" spc="5" dirty="0">
                <a:latin typeface="Times New Roman"/>
                <a:cs typeface="Times New Roman"/>
              </a:rPr>
              <a:t> 3.385498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=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4.987 </a:t>
            </a:r>
            <a:r>
              <a:rPr sz="1400" i="1" spc="-70" dirty="0">
                <a:latin typeface="Symbol"/>
                <a:cs typeface="Symbol"/>
              </a:rPr>
              <a:t>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42.75º</a:t>
            </a:r>
            <a:r>
              <a:rPr sz="1300" i="1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pu.</a:t>
            </a:r>
            <a:endParaRPr sz="1300" dirty="0">
              <a:latin typeface="Times New Roman"/>
              <a:cs typeface="Times New Roman"/>
            </a:endParaRPr>
          </a:p>
          <a:p>
            <a:pPr marL="1629410">
              <a:lnSpc>
                <a:spcPts val="385"/>
              </a:lnSpc>
            </a:pPr>
            <a:r>
              <a:rPr sz="650" spc="5" dirty="0">
                <a:latin typeface="Times New Roman"/>
                <a:cs typeface="Times New Roman"/>
              </a:rPr>
              <a:t>2</a:t>
            </a:r>
            <a:endParaRPr sz="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00" dirty="0">
              <a:latin typeface="Times New Roman"/>
              <a:cs typeface="Times New Roman"/>
            </a:endParaRPr>
          </a:p>
          <a:p>
            <a:pPr marL="1483360">
              <a:lnSpc>
                <a:spcPct val="100000"/>
              </a:lnSpc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-15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i="1" spc="-150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</a:t>
            </a:r>
            <a:r>
              <a:rPr sz="1100" i="1" spc="135" dirty="0">
                <a:latin typeface="Times New Roman"/>
                <a:cs typeface="Times New Roman"/>
              </a:rPr>
              <a:t>I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i="1" spc="-150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</a:t>
            </a:r>
            <a:r>
              <a:rPr sz="975" spc="-15" baseline="-25641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5" dirty="0">
                <a:latin typeface="Times New Roman"/>
                <a:cs typeface="Times New Roman"/>
              </a:rPr>
              <a:t>6)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242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</a:t>
            </a:r>
            <a:endParaRPr sz="1100" dirty="0">
              <a:latin typeface="Times New Roman"/>
              <a:cs typeface="Times New Roman"/>
            </a:endParaRPr>
          </a:p>
          <a:p>
            <a:pPr marL="1483360" marR="890905" indent="-635">
              <a:lnSpc>
                <a:spcPts val="1720"/>
              </a:lnSpc>
              <a:spcBef>
                <a:spcPts val="115"/>
              </a:spcBef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i="1" spc="-157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0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85" dirty="0">
                <a:latin typeface="Symbol"/>
                <a:cs typeface="Symbol"/>
              </a:rPr>
              <a:t></a:t>
            </a:r>
            <a:r>
              <a:rPr sz="1100" i="1" spc="135" dirty="0">
                <a:latin typeface="Times New Roman"/>
                <a:cs typeface="Times New Roman"/>
              </a:rPr>
              <a:t>I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i="1" spc="-157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0 </a:t>
            </a:r>
            <a:r>
              <a:rPr sz="975" spc="-15" baseline="-25641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55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-75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8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2.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i="1" spc="60" dirty="0">
                <a:latin typeface="Times New Roman"/>
                <a:cs typeface="Times New Roman"/>
              </a:rPr>
              <a:t>j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1</a:t>
            </a:r>
            <a:r>
              <a:rPr sz="1100" spc="-85" dirty="0">
                <a:latin typeface="Times New Roman"/>
                <a:cs typeface="Times New Roman"/>
              </a:rPr>
              <a:t>1</a:t>
            </a:r>
            <a:r>
              <a:rPr sz="1100" spc="5" dirty="0">
                <a:latin typeface="Times New Roman"/>
                <a:cs typeface="Times New Roman"/>
              </a:rPr>
              <a:t>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242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 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R  </a:t>
            </a:r>
            <a:r>
              <a:rPr sz="975" i="1" spc="-3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-15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-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R</a:t>
            </a:r>
            <a:r>
              <a:rPr sz="975" i="1" spc="-135" baseline="-25641" dirty="0">
                <a:latin typeface="Times New Roman"/>
                <a:cs typeface="Times New Roman"/>
              </a:rPr>
              <a:t> </a:t>
            </a:r>
            <a:r>
              <a:rPr sz="975" baseline="-25641" dirty="0">
                <a:latin typeface="Times New Roman"/>
                <a:cs typeface="Times New Roman"/>
              </a:rPr>
              <a:t>2 </a:t>
            </a:r>
            <a:r>
              <a:rPr sz="975" spc="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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5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0  </a:t>
            </a:r>
            <a:r>
              <a:rPr sz="975" spc="-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80" dirty="0">
                <a:latin typeface="Symbol"/>
                <a:cs typeface="Symbol"/>
              </a:rPr>
              <a:t>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-15" baseline="-25641" dirty="0">
                <a:latin typeface="Times New Roman"/>
                <a:cs typeface="Times New Roman"/>
              </a:rPr>
              <a:t>R</a:t>
            </a:r>
            <a:r>
              <a:rPr sz="975" baseline="-25641" dirty="0">
                <a:latin typeface="Times New Roman"/>
                <a:cs typeface="Times New Roman"/>
              </a:rPr>
              <a:t>1 </a:t>
            </a:r>
            <a:r>
              <a:rPr sz="975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r>
              <a:rPr sz="1100" spc="-15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242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pu 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spc="20" dirty="0">
                <a:latin typeface="Times New Roman"/>
                <a:cs typeface="Times New Roman"/>
              </a:rPr>
              <a:t>V</a:t>
            </a:r>
            <a:r>
              <a:rPr sz="975" i="1" spc="30" baseline="-25641" dirty="0">
                <a:latin typeface="Times New Roman"/>
                <a:cs typeface="Times New Roman"/>
              </a:rPr>
              <a:t>S</a:t>
            </a:r>
            <a:r>
              <a:rPr sz="975" i="1" spc="24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i="1" spc="-5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T</a:t>
            </a:r>
            <a:r>
              <a:rPr sz="975" i="1" spc="7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TI se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alimenta desde 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mismo punto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falla, así:</a:t>
            </a:r>
            <a:endParaRPr sz="1300" dirty="0">
              <a:latin typeface="Arial"/>
              <a:cs typeface="Arial"/>
            </a:endParaRPr>
          </a:p>
          <a:p>
            <a:pPr marL="1967230">
              <a:lnSpc>
                <a:spcPct val="100000"/>
              </a:lnSpc>
              <a:spcBef>
                <a:spcPts val="40"/>
              </a:spcBef>
            </a:pP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RT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5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</a:t>
            </a:r>
            <a:r>
              <a:rPr sz="975" i="1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i="1" spc="-10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T  </a:t>
            </a:r>
            <a:r>
              <a:rPr sz="975" i="1" spc="6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45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</a:t>
            </a:r>
            <a:r>
              <a:rPr sz="975" i="1" spc="10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</a:t>
            </a:r>
            <a:r>
              <a:rPr sz="1100" i="1" spc="5" dirty="0">
                <a:latin typeface="Times New Roman"/>
                <a:cs typeface="Times New Roman"/>
              </a:rPr>
              <a:t>u</a:t>
            </a:r>
            <a:r>
              <a:rPr sz="1100" spc="5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1967230" marR="1448435" indent="-635">
              <a:lnSpc>
                <a:spcPct val="130000"/>
              </a:lnSpc>
            </a:pP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SR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-8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Symbol"/>
                <a:cs typeface="Symbol"/>
              </a:rPr>
              <a:t></a:t>
            </a:r>
            <a:r>
              <a:rPr sz="1100" i="1" spc="50" dirty="0">
                <a:latin typeface="Times New Roman"/>
                <a:cs typeface="Times New Roman"/>
              </a:rPr>
              <a:t>V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30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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i="1" spc="10" dirty="0">
                <a:latin typeface="Times New Roman"/>
                <a:cs typeface="Times New Roman"/>
              </a:rPr>
              <a:t>p</a:t>
            </a:r>
            <a:r>
              <a:rPr sz="1100" i="1" spc="5" dirty="0">
                <a:latin typeface="Times New Roman"/>
                <a:cs typeface="Times New Roman"/>
              </a:rPr>
              <a:t>u</a:t>
            </a:r>
            <a:r>
              <a:rPr sz="1100" spc="5" dirty="0">
                <a:latin typeface="Times New Roman"/>
                <a:cs typeface="Times New Roman"/>
              </a:rPr>
              <a:t>.  </a:t>
            </a:r>
            <a:r>
              <a:rPr sz="1100" i="1" spc="-10" dirty="0">
                <a:latin typeface="Times New Roman"/>
                <a:cs typeface="Times New Roman"/>
              </a:rPr>
              <a:t>V</a:t>
            </a:r>
            <a:r>
              <a:rPr sz="975" i="1" spc="-7" baseline="-25641" dirty="0">
                <a:latin typeface="Times New Roman"/>
                <a:cs typeface="Times New Roman"/>
              </a:rPr>
              <a:t>T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-1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T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i="1" spc="35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Las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señales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alimentan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son: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9061" y="406993"/>
            <a:ext cx="16891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22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96183" y="1343405"/>
            <a:ext cx="386715" cy="170180"/>
          </a:xfrm>
          <a:custGeom>
            <a:avLst/>
            <a:gdLst/>
            <a:ahLst/>
            <a:cxnLst/>
            <a:rect l="l" t="t" r="r" b="b"/>
            <a:pathLst>
              <a:path w="386714" h="170180">
                <a:moveTo>
                  <a:pt x="112014" y="122682"/>
                </a:moveTo>
                <a:lnTo>
                  <a:pt x="133350" y="112014"/>
                </a:lnTo>
              </a:path>
              <a:path w="386714" h="170180">
                <a:moveTo>
                  <a:pt x="133350" y="112775"/>
                </a:moveTo>
                <a:lnTo>
                  <a:pt x="165354" y="169925"/>
                </a:lnTo>
              </a:path>
              <a:path w="386714" h="170180">
                <a:moveTo>
                  <a:pt x="165354" y="169925"/>
                </a:moveTo>
                <a:lnTo>
                  <a:pt x="197358" y="22860"/>
                </a:lnTo>
              </a:path>
              <a:path w="386714" h="170180">
                <a:moveTo>
                  <a:pt x="197358" y="22860"/>
                </a:moveTo>
                <a:lnTo>
                  <a:pt x="274319" y="22860"/>
                </a:lnTo>
              </a:path>
              <a:path w="386714" h="170180">
                <a:moveTo>
                  <a:pt x="0" y="0"/>
                </a:moveTo>
                <a:lnTo>
                  <a:pt x="38633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05961" y="1343405"/>
            <a:ext cx="311150" cy="170180"/>
          </a:xfrm>
          <a:custGeom>
            <a:avLst/>
            <a:gdLst/>
            <a:ahLst/>
            <a:cxnLst/>
            <a:rect l="l" t="t" r="r" b="b"/>
            <a:pathLst>
              <a:path w="311150" h="170180">
                <a:moveTo>
                  <a:pt x="73913" y="122682"/>
                </a:moveTo>
                <a:lnTo>
                  <a:pt x="95250" y="112014"/>
                </a:lnTo>
              </a:path>
              <a:path w="311150" h="170180">
                <a:moveTo>
                  <a:pt x="95250" y="112775"/>
                </a:moveTo>
                <a:lnTo>
                  <a:pt x="127253" y="169925"/>
                </a:lnTo>
              </a:path>
              <a:path w="311150" h="170180">
                <a:moveTo>
                  <a:pt x="127253" y="169925"/>
                </a:moveTo>
                <a:lnTo>
                  <a:pt x="160020" y="22860"/>
                </a:lnTo>
              </a:path>
              <a:path w="311150" h="170180">
                <a:moveTo>
                  <a:pt x="160020" y="22860"/>
                </a:moveTo>
                <a:lnTo>
                  <a:pt x="236982" y="22860"/>
                </a:lnTo>
              </a:path>
              <a:path w="311150" h="170180">
                <a:moveTo>
                  <a:pt x="0" y="0"/>
                </a:moveTo>
                <a:lnTo>
                  <a:pt x="3108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0302" y="1155191"/>
            <a:ext cx="386715" cy="188595"/>
          </a:xfrm>
          <a:custGeom>
            <a:avLst/>
            <a:gdLst/>
            <a:ahLst/>
            <a:cxnLst/>
            <a:rect l="l" t="t" r="r" b="b"/>
            <a:pathLst>
              <a:path w="386714" h="188594">
                <a:moveTo>
                  <a:pt x="112013" y="100583"/>
                </a:moveTo>
                <a:lnTo>
                  <a:pt x="133350" y="89915"/>
                </a:lnTo>
              </a:path>
              <a:path w="386714" h="188594">
                <a:moveTo>
                  <a:pt x="133350" y="89915"/>
                </a:moveTo>
                <a:lnTo>
                  <a:pt x="165353" y="147827"/>
                </a:lnTo>
              </a:path>
              <a:path w="386714" h="188594">
                <a:moveTo>
                  <a:pt x="165353" y="147827"/>
                </a:moveTo>
                <a:lnTo>
                  <a:pt x="197358" y="0"/>
                </a:lnTo>
              </a:path>
              <a:path w="386714" h="188594">
                <a:moveTo>
                  <a:pt x="197358" y="0"/>
                </a:moveTo>
                <a:lnTo>
                  <a:pt x="274320" y="0"/>
                </a:lnTo>
              </a:path>
              <a:path w="386714" h="188594">
                <a:moveTo>
                  <a:pt x="0" y="188213"/>
                </a:moveTo>
                <a:lnTo>
                  <a:pt x="386334" y="18821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2477" y="2205227"/>
            <a:ext cx="387350" cy="170180"/>
          </a:xfrm>
          <a:custGeom>
            <a:avLst/>
            <a:gdLst/>
            <a:ahLst/>
            <a:cxnLst/>
            <a:rect l="l" t="t" r="r" b="b"/>
            <a:pathLst>
              <a:path w="387350" h="170180">
                <a:moveTo>
                  <a:pt x="112014" y="122681"/>
                </a:moveTo>
                <a:lnTo>
                  <a:pt x="133350" y="112014"/>
                </a:lnTo>
              </a:path>
              <a:path w="387350" h="170180">
                <a:moveTo>
                  <a:pt x="133350" y="112014"/>
                </a:moveTo>
                <a:lnTo>
                  <a:pt x="166116" y="169925"/>
                </a:lnTo>
              </a:path>
              <a:path w="387350" h="170180">
                <a:moveTo>
                  <a:pt x="166116" y="169925"/>
                </a:moveTo>
                <a:lnTo>
                  <a:pt x="198120" y="22098"/>
                </a:lnTo>
              </a:path>
              <a:path w="387350" h="170180">
                <a:moveTo>
                  <a:pt x="198120" y="22098"/>
                </a:moveTo>
                <a:lnTo>
                  <a:pt x="275082" y="22098"/>
                </a:lnTo>
              </a:path>
              <a:path w="387350" h="170180">
                <a:moveTo>
                  <a:pt x="0" y="0"/>
                </a:moveTo>
                <a:lnTo>
                  <a:pt x="3870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73017" y="2205227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52438" y="2205339"/>
            <a:ext cx="61404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4325" algn="l"/>
              </a:tabLst>
            </a:pPr>
            <a:r>
              <a:rPr sz="1100" spc="10" dirty="0">
                <a:latin typeface="Times New Roman"/>
                <a:cs typeface="Times New Roman"/>
              </a:rPr>
              <a:t>3	</a:t>
            </a:r>
            <a:r>
              <a:rPr sz="1650" spc="15" baseline="2525" dirty="0">
                <a:latin typeface="Times New Roman"/>
                <a:cs typeface="Times New Roman"/>
              </a:rPr>
              <a:t>1000</a:t>
            </a:r>
            <a:endParaRPr sz="1650" baseline="2525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7726" y="1994268"/>
            <a:ext cx="9715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1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31074" y="1223128"/>
            <a:ext cx="76390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8.2</a:t>
            </a:r>
            <a:r>
              <a:rPr sz="1100" spc="15" dirty="0">
                <a:latin typeface="Symbol"/>
                <a:cs typeface="Symbol"/>
              </a:rPr>
              <a:t>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spc="-142" baseline="42735" dirty="0">
                <a:latin typeface="MT Extra"/>
                <a:cs typeface="MT Extra"/>
              </a:rPr>
              <a:t></a:t>
            </a:r>
            <a:r>
              <a:rPr sz="975" spc="-127" baseline="427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85331" y="1343518"/>
            <a:ext cx="112776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84505" algn="l"/>
                <a:tab pos="748665" algn="l"/>
              </a:tabLst>
            </a:pPr>
            <a:r>
              <a:rPr sz="1100" spc="10" dirty="0">
                <a:latin typeface="Times New Roman"/>
                <a:cs typeface="Times New Roman"/>
              </a:rPr>
              <a:t>3	3	</a:t>
            </a:r>
            <a:r>
              <a:rPr sz="1650" spc="15" baseline="2525" dirty="0">
                <a:latin typeface="Times New Roman"/>
                <a:cs typeface="Times New Roman"/>
              </a:rPr>
              <a:t>11</a:t>
            </a:r>
            <a:r>
              <a:rPr sz="1650" spc="7" baseline="2525" dirty="0">
                <a:latin typeface="Times New Roman"/>
                <a:cs typeface="Times New Roman"/>
              </a:rPr>
              <a:t>5</a:t>
            </a:r>
            <a:r>
              <a:rPr sz="1650" i="1" spc="22" baseline="2525" dirty="0">
                <a:latin typeface="Times New Roman"/>
                <a:cs typeface="Times New Roman"/>
              </a:rPr>
              <a:t>kV</a:t>
            </a:r>
            <a:endParaRPr sz="1650" baseline="252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91262" y="1133208"/>
            <a:ext cx="186118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1750695" algn="l"/>
              </a:tabLst>
            </a:pPr>
            <a:r>
              <a:rPr sz="1650" spc="22" baseline="-35353" dirty="0">
                <a:latin typeface="Symbol"/>
                <a:cs typeface="Symbol"/>
              </a:rPr>
              <a:t></a:t>
            </a:r>
            <a:r>
              <a:rPr sz="1650" spc="15" baseline="-35353" dirty="0">
                <a:latin typeface="Times New Roman"/>
                <a:cs typeface="Times New Roman"/>
              </a:rPr>
              <a:t> 0.726</a:t>
            </a:r>
            <a:r>
              <a:rPr sz="1650" spc="-179" baseline="-35353" dirty="0">
                <a:latin typeface="Times New Roman"/>
                <a:cs typeface="Times New Roman"/>
              </a:rPr>
              <a:t> </a:t>
            </a:r>
            <a:r>
              <a:rPr sz="1650" spc="15" baseline="-35353" dirty="0">
                <a:latin typeface="Symbol"/>
                <a:cs typeface="Symbol"/>
              </a:rPr>
              <a:t></a:t>
            </a:r>
            <a:r>
              <a:rPr sz="1650" spc="-195" baseline="-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115</a:t>
            </a:r>
            <a:r>
              <a:rPr sz="1100" i="1" spc="10" dirty="0">
                <a:latin typeface="Times New Roman"/>
                <a:cs typeface="Times New Roman"/>
              </a:rPr>
              <a:t>kV</a:t>
            </a:r>
            <a:r>
              <a:rPr sz="1100" i="1" spc="160" dirty="0">
                <a:latin typeface="Times New Roman"/>
                <a:cs typeface="Times New Roman"/>
              </a:rPr>
              <a:t> </a:t>
            </a:r>
            <a:r>
              <a:rPr sz="1650" spc="15" baseline="-35353" dirty="0">
                <a:latin typeface="Symbol"/>
                <a:cs typeface="Symbol"/>
              </a:rPr>
              <a:t></a:t>
            </a:r>
            <a:r>
              <a:rPr sz="1650" spc="-202" baseline="-35353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115</a:t>
            </a:r>
            <a:r>
              <a:rPr sz="1100" i="1" spc="-15" dirty="0">
                <a:latin typeface="Times New Roman"/>
                <a:cs typeface="Times New Roman"/>
              </a:rPr>
              <a:t>V</a:t>
            </a:r>
            <a:r>
              <a:rPr sz="1100" i="1" spc="165" dirty="0">
                <a:latin typeface="Times New Roman"/>
                <a:cs typeface="Times New Roman"/>
              </a:rPr>
              <a:t> </a:t>
            </a:r>
            <a:r>
              <a:rPr sz="1650" spc="15" baseline="-35353" dirty="0">
                <a:latin typeface="Symbol"/>
                <a:cs typeface="Symbol"/>
              </a:rPr>
              <a:t></a:t>
            </a:r>
            <a:r>
              <a:rPr sz="1650" spc="15" baseline="-35353" dirty="0"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9366" y="1474448"/>
            <a:ext cx="3449320" cy="49974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40"/>
              </a:spcBef>
            </a:pPr>
            <a:r>
              <a:rPr sz="1100" spc="20" dirty="0">
                <a:latin typeface="Symbol"/>
                <a:cs typeface="Symbol"/>
              </a:rPr>
              <a:t>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endParaRPr sz="975" baseline="-25641" dirty="0">
              <a:latin typeface="Times New Roman"/>
              <a:cs typeface="Times New Roman"/>
            </a:endParaRPr>
          </a:p>
          <a:p>
            <a:pPr marL="43815">
              <a:lnSpc>
                <a:spcPts val="330"/>
              </a:lnSpc>
              <a:spcBef>
                <a:spcPts val="545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r>
              <a:rPr sz="975" i="1" spc="28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4.987</a:t>
            </a:r>
            <a:r>
              <a:rPr sz="1100" dirty="0">
                <a:latin typeface="Symbol"/>
                <a:cs typeface="Symbol"/>
              </a:rPr>
              <a:t></a:t>
            </a:r>
            <a:r>
              <a:rPr sz="1100" dirty="0">
                <a:latin typeface="Times New Roman"/>
                <a:cs typeface="Times New Roman"/>
              </a:rPr>
              <a:t>137.25</a:t>
            </a:r>
            <a:r>
              <a:rPr sz="1100" spc="36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502.04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(5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500)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25.04</a:t>
            </a:r>
            <a:r>
              <a:rPr sz="1100" dirty="0">
                <a:latin typeface="Symbol"/>
                <a:cs typeface="Symbol"/>
              </a:rPr>
              <a:t></a:t>
            </a:r>
            <a:r>
              <a:rPr sz="1100" dirty="0">
                <a:latin typeface="Times New Roman"/>
                <a:cs typeface="Times New Roman"/>
              </a:rPr>
              <a:t>137.25</a:t>
            </a:r>
            <a:r>
              <a:rPr sz="1100" spc="31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endParaRPr sz="1100" dirty="0">
              <a:latin typeface="Times New Roman"/>
              <a:cs typeface="Times New Roman"/>
            </a:endParaRPr>
          </a:p>
          <a:p>
            <a:pPr marL="1151255">
              <a:lnSpc>
                <a:spcPts val="390"/>
              </a:lnSpc>
              <a:tabLst>
                <a:tab pos="3254375" algn="l"/>
              </a:tabLst>
            </a:pPr>
            <a:r>
              <a:rPr sz="650" spc="-95" dirty="0">
                <a:latin typeface="MT Extra"/>
                <a:cs typeface="MT Extra"/>
              </a:rPr>
              <a:t></a:t>
            </a:r>
            <a:r>
              <a:rPr sz="650" spc="-95" dirty="0">
                <a:latin typeface="Times New Roman"/>
                <a:cs typeface="Times New Roman"/>
              </a:rPr>
              <a:t>	</a:t>
            </a: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59366" y="592796"/>
            <a:ext cx="3103245" cy="4965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25"/>
              </a:spcBef>
            </a:pPr>
            <a:r>
              <a:rPr sz="1100" spc="20" dirty="0">
                <a:latin typeface="Symbol"/>
                <a:cs typeface="Symbol"/>
              </a:rPr>
              <a:t>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endParaRPr sz="975" baseline="-25641">
              <a:latin typeface="Times New Roman"/>
              <a:cs typeface="Times New Roman"/>
            </a:endParaRPr>
          </a:p>
          <a:p>
            <a:pPr marL="43815">
              <a:lnSpc>
                <a:spcPts val="335"/>
              </a:lnSpc>
              <a:spcBef>
                <a:spcPts val="535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spc="195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0.171</a:t>
            </a:r>
            <a:r>
              <a:rPr sz="1100" spc="-5" dirty="0">
                <a:latin typeface="Symbol"/>
                <a:cs typeface="Symbol"/>
              </a:rPr>
              <a:t>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90 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502.04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(5</a:t>
            </a:r>
            <a:r>
              <a:rPr sz="1100" spc="-13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500)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0.859</a:t>
            </a:r>
            <a:r>
              <a:rPr sz="1100" spc="10" dirty="0">
                <a:latin typeface="Symbol"/>
                <a:cs typeface="Symbol"/>
              </a:rPr>
              <a:t>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90</a:t>
            </a:r>
            <a:endParaRPr sz="1100">
              <a:latin typeface="Times New Roman"/>
              <a:cs typeface="Times New Roman"/>
            </a:endParaRPr>
          </a:p>
          <a:p>
            <a:pPr marL="1035685">
              <a:lnSpc>
                <a:spcPts val="390"/>
              </a:lnSpc>
              <a:tabLst>
                <a:tab pos="3030855" algn="l"/>
              </a:tabLst>
            </a:pPr>
            <a:r>
              <a:rPr sz="650" spc="-95" dirty="0">
                <a:latin typeface="MT Extra"/>
                <a:cs typeface="MT Extra"/>
              </a:rPr>
              <a:t></a:t>
            </a:r>
            <a:r>
              <a:rPr sz="650" spc="-95" dirty="0">
                <a:latin typeface="Times New Roman"/>
                <a:cs typeface="Times New Roman"/>
              </a:rPr>
              <a:t>	</a:t>
            </a:r>
            <a:r>
              <a:rPr sz="650" spc="-95" dirty="0">
                <a:latin typeface="MT Extra"/>
                <a:cs typeface="MT Extra"/>
              </a:rPr>
              <a:t></a:t>
            </a:r>
            <a:endParaRPr sz="650">
              <a:latin typeface="MT Extra"/>
              <a:cs typeface="MT Extr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64155" y="2180513"/>
            <a:ext cx="118745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dirty="0">
                <a:latin typeface="Times New Roman"/>
                <a:cs typeface="Times New Roman"/>
              </a:rPr>
              <a:t>SR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8077" y="2084948"/>
            <a:ext cx="1438275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280035" algn="l"/>
              </a:tabLst>
            </a:pPr>
            <a:r>
              <a:rPr sz="1100" i="1" spc="15" dirty="0">
                <a:latin typeface="Times New Roman"/>
                <a:cs typeface="Times New Roman"/>
              </a:rPr>
              <a:t>V	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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r>
              <a:rPr sz="1100" spc="10" dirty="0">
                <a:latin typeface="Times New Roman"/>
                <a:cs typeface="Times New Roman"/>
              </a:rPr>
              <a:t>726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650" spc="15" baseline="35353" dirty="0">
                <a:latin typeface="Times New Roman"/>
                <a:cs typeface="Times New Roman"/>
              </a:rPr>
              <a:t>11</a:t>
            </a:r>
            <a:r>
              <a:rPr sz="1650" spc="7" baseline="35353" dirty="0">
                <a:latin typeface="Times New Roman"/>
                <a:cs typeface="Times New Roman"/>
              </a:rPr>
              <a:t>5</a:t>
            </a:r>
            <a:r>
              <a:rPr sz="1650" i="1" spc="22" baseline="35353" dirty="0">
                <a:latin typeface="Times New Roman"/>
                <a:cs typeface="Times New Roman"/>
              </a:rPr>
              <a:t>kV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202" baseline="35353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63220" y="2084948"/>
            <a:ext cx="89408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8.2</a:t>
            </a:r>
            <a:r>
              <a:rPr sz="1100" spc="-85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18</a:t>
            </a:r>
            <a:r>
              <a:rPr sz="1100" spc="65" dirty="0">
                <a:latin typeface="Times New Roman"/>
                <a:cs typeface="Times New Roman"/>
              </a:rPr>
              <a:t>0</a:t>
            </a:r>
            <a:r>
              <a:rPr sz="975" spc="-142" baseline="42735" dirty="0">
                <a:latin typeface="MT Extra"/>
                <a:cs typeface="MT Extra"/>
              </a:rPr>
              <a:t></a:t>
            </a:r>
            <a:r>
              <a:rPr sz="975" spc="-127" baseline="4273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1947" y="2336269"/>
            <a:ext cx="4503420" cy="113792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15390">
              <a:lnSpc>
                <a:spcPct val="100000"/>
              </a:lnSpc>
              <a:spcBef>
                <a:spcPts val="635"/>
              </a:spcBef>
            </a:pPr>
            <a:r>
              <a:rPr sz="1100" spc="50" dirty="0">
                <a:latin typeface="Symbol"/>
                <a:cs typeface="Symbol"/>
              </a:rPr>
              <a:t></a:t>
            </a:r>
            <a:r>
              <a:rPr sz="975" i="1" spc="75" baseline="-25641" dirty="0">
                <a:latin typeface="Times New Roman"/>
                <a:cs typeface="Times New Roman"/>
              </a:rPr>
              <a:t>T</a:t>
            </a:r>
            <a:endParaRPr sz="975" baseline="-25641" dirty="0">
              <a:latin typeface="Times New Roman"/>
              <a:cs typeface="Times New Roman"/>
            </a:endParaRPr>
          </a:p>
          <a:p>
            <a:pPr marL="1221740">
              <a:lnSpc>
                <a:spcPts val="330"/>
              </a:lnSpc>
              <a:spcBef>
                <a:spcPts val="540"/>
              </a:spcBef>
            </a:pPr>
            <a:r>
              <a:rPr sz="1100" i="1" spc="85" dirty="0">
                <a:latin typeface="Times New Roman"/>
                <a:cs typeface="Times New Roman"/>
              </a:rPr>
              <a:t>I</a:t>
            </a:r>
            <a:r>
              <a:rPr sz="975" i="1" baseline="-25641" dirty="0">
                <a:latin typeface="Times New Roman"/>
                <a:cs typeface="Times New Roman"/>
              </a:rPr>
              <a:t>T  </a:t>
            </a:r>
            <a:r>
              <a:rPr sz="975" i="1" spc="5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4.</a:t>
            </a:r>
            <a:r>
              <a:rPr sz="1100" spc="10" dirty="0">
                <a:latin typeface="Times New Roman"/>
                <a:cs typeface="Times New Roman"/>
              </a:rPr>
              <a:t>98</a:t>
            </a:r>
            <a:r>
              <a:rPr sz="1100" spc="30" dirty="0">
                <a:latin typeface="Times New Roman"/>
                <a:cs typeface="Times New Roman"/>
              </a:rPr>
              <a:t>7</a:t>
            </a:r>
            <a:r>
              <a:rPr sz="1100" spc="35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2.</a:t>
            </a:r>
            <a:r>
              <a:rPr sz="1100" spc="10" dirty="0">
                <a:latin typeface="Times New Roman"/>
                <a:cs typeface="Times New Roman"/>
              </a:rPr>
              <a:t>75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502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10" dirty="0">
                <a:latin typeface="Times New Roman"/>
                <a:cs typeface="Times New Roman"/>
              </a:rPr>
              <a:t>04</a:t>
            </a:r>
            <a:r>
              <a:rPr sz="1100" spc="-12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Symbol"/>
                <a:cs typeface="Symbol"/>
              </a:rPr>
              <a:t>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10" dirty="0">
                <a:latin typeface="Times New Roman"/>
                <a:cs typeface="Times New Roman"/>
              </a:rPr>
              <a:t>5</a:t>
            </a:r>
            <a:r>
              <a:rPr sz="1100" spc="-1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/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50</a:t>
            </a:r>
            <a:r>
              <a:rPr sz="1100" spc="5" dirty="0">
                <a:latin typeface="Times New Roman"/>
                <a:cs typeface="Times New Roman"/>
              </a:rPr>
              <a:t>0)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5" dirty="0">
                <a:latin typeface="Times New Roman"/>
                <a:cs typeface="Times New Roman"/>
              </a:rPr>
              <a:t>5.</a:t>
            </a:r>
            <a:r>
              <a:rPr sz="1100" spc="10" dirty="0">
                <a:latin typeface="Times New Roman"/>
                <a:cs typeface="Times New Roman"/>
              </a:rPr>
              <a:t>0</a:t>
            </a:r>
            <a:r>
              <a:rPr sz="1100" spc="5" dirty="0">
                <a:latin typeface="Times New Roman"/>
                <a:cs typeface="Times New Roman"/>
              </a:rPr>
              <a:t>4</a:t>
            </a:r>
            <a:r>
              <a:rPr sz="1100" spc="35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4</a:t>
            </a:r>
            <a:r>
              <a:rPr sz="1100" spc="5" dirty="0">
                <a:latin typeface="Times New Roman"/>
                <a:cs typeface="Times New Roman"/>
              </a:rPr>
              <a:t>2.</a:t>
            </a:r>
            <a:r>
              <a:rPr sz="1100" spc="10" dirty="0">
                <a:latin typeface="Times New Roman"/>
                <a:cs typeface="Times New Roman"/>
              </a:rPr>
              <a:t>75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 dirty="0">
              <a:latin typeface="Times New Roman"/>
              <a:cs typeface="Times New Roman"/>
            </a:endParaRPr>
          </a:p>
          <a:p>
            <a:pPr marL="2274570">
              <a:lnSpc>
                <a:spcPts val="390"/>
              </a:lnSpc>
              <a:tabLst>
                <a:tab pos="4321175" algn="l"/>
              </a:tabLst>
            </a:pPr>
            <a:r>
              <a:rPr sz="650" spc="-95" dirty="0">
                <a:latin typeface="MT Extra"/>
                <a:cs typeface="MT Extra"/>
              </a:rPr>
              <a:t></a:t>
            </a:r>
            <a:r>
              <a:rPr sz="650" spc="-95" dirty="0">
                <a:latin typeface="Times New Roman"/>
                <a:cs typeface="Times New Roman"/>
              </a:rPr>
              <a:t>	</a:t>
            </a: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50" dirty="0">
              <a:latin typeface="MT Extra"/>
              <a:cs typeface="MT Extra"/>
            </a:endParaRPr>
          </a:p>
          <a:p>
            <a:pPr marL="1203960">
              <a:lnSpc>
                <a:spcPct val="100000"/>
              </a:lnSpc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r>
              <a:rPr sz="975" i="1" spc="22" baseline="-25641" dirty="0">
                <a:latin typeface="Times New Roman"/>
                <a:cs typeface="Times New Roman"/>
              </a:rPr>
              <a:t>ST</a:t>
            </a:r>
            <a:r>
              <a:rPr sz="975" i="1" spc="23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0.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Análisis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 operación de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los relés direccionales: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64917" y="1318696"/>
            <a:ext cx="123189" cy="126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spc="5" dirty="0">
                <a:latin typeface="Times New Roman"/>
                <a:cs typeface="Times New Roman"/>
              </a:rPr>
              <a:t>RT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73463" y="1223128"/>
            <a:ext cx="113030" cy="1974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975584" y="3661844"/>
          <a:ext cx="3509008" cy="1351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1660"/>
                <a:gridCol w="852169"/>
                <a:gridCol w="424815"/>
                <a:gridCol w="380364"/>
              </a:tblGrid>
              <a:tr h="395605">
                <a:tc>
                  <a:txBody>
                    <a:bodyPr/>
                    <a:lstStyle/>
                    <a:p>
                      <a:pPr marL="31750">
                        <a:lnSpc>
                          <a:spcPts val="145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Polarización: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1625"/>
                        </a:lnSpc>
                        <a:spcBef>
                          <a:spcPts val="1390"/>
                        </a:spcBef>
                      </a:pPr>
                      <a:r>
                        <a:rPr sz="1400" i="1" spc="-30" dirty="0">
                          <a:latin typeface="Symbol"/>
                          <a:cs typeface="Symbol"/>
                        </a:rPr>
                        <a:t></a:t>
                      </a:r>
                      <a:r>
                        <a:rPr sz="1300" i="1" spc="-30" dirty="0">
                          <a:latin typeface="Times New Roman"/>
                          <a:cs typeface="Times New Roman"/>
                        </a:rPr>
                        <a:t>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76530" marB="0"/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625"/>
                        </a:lnSpc>
                        <a:spcBef>
                          <a:spcPts val="1390"/>
                        </a:spcBef>
                      </a:pPr>
                      <a:r>
                        <a:rPr sz="1400" i="1" spc="-35" dirty="0">
                          <a:latin typeface="Symbol"/>
                          <a:cs typeface="Symbol"/>
                        </a:rPr>
                        <a:t></a:t>
                      </a:r>
                      <a:r>
                        <a:rPr sz="1300" i="1" spc="-35" dirty="0">
                          <a:latin typeface="Times New Roman"/>
                          <a:cs typeface="Times New Roman"/>
                        </a:rPr>
                        <a:t>s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7653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625"/>
                        </a:lnSpc>
                        <a:spcBef>
                          <a:spcPts val="1390"/>
                        </a:spcBef>
                      </a:pPr>
                      <a:r>
                        <a:rPr sz="1400" i="1" spc="-30" dirty="0">
                          <a:latin typeface="Symbol"/>
                          <a:cs typeface="Symbol"/>
                        </a:rPr>
                        <a:t></a:t>
                      </a:r>
                      <a:r>
                        <a:rPr sz="1300" i="1" spc="-30" dirty="0">
                          <a:latin typeface="Times New Roman"/>
                          <a:cs typeface="Times New Roman"/>
                        </a:rPr>
                        <a:t>T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76530" marB="0"/>
                </a:tc>
              </a:tr>
              <a:tr h="191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1410"/>
                        </a:lnSpc>
                      </a:pPr>
                      <a:r>
                        <a:rPr sz="1300" i="1" spc="5" dirty="0">
                          <a:latin typeface="Times New Roman"/>
                          <a:cs typeface="Times New Roman"/>
                        </a:rPr>
                        <a:t>IR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1410"/>
                        </a:lnSpc>
                      </a:pPr>
                      <a:r>
                        <a:rPr sz="1300" i="1" spc="5" dirty="0">
                          <a:latin typeface="Times New Roman"/>
                          <a:cs typeface="Times New Roman"/>
                        </a:rPr>
                        <a:t>IS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ts val="1410"/>
                        </a:lnSpc>
                      </a:pPr>
                      <a:r>
                        <a:rPr sz="1300" i="1" spc="5" dirty="0">
                          <a:latin typeface="Times New Roman"/>
                          <a:cs typeface="Times New Roman"/>
                        </a:rPr>
                        <a:t>IT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3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460"/>
                        </a:lnSpc>
                      </a:pPr>
                      <a:r>
                        <a:rPr sz="1300" i="1" dirty="0">
                          <a:latin typeface="Times New Roman"/>
                          <a:cs typeface="Times New Roman"/>
                        </a:rPr>
                        <a:t>VRT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0"/>
                        </a:lnSpc>
                      </a:pPr>
                      <a:r>
                        <a:rPr sz="1300" i="1" dirty="0">
                          <a:latin typeface="Times New Roman"/>
                          <a:cs typeface="Times New Roman"/>
                        </a:rPr>
                        <a:t>VSR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1460"/>
                        </a:lnSpc>
                      </a:pPr>
                      <a:r>
                        <a:rPr sz="1300" i="1" dirty="0">
                          <a:latin typeface="Times New Roman"/>
                          <a:cs typeface="Times New Roman"/>
                        </a:rPr>
                        <a:t>VTS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1480"/>
                        </a:lnSpc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Relé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R: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956552" y="5010577"/>
            <a:ext cx="5859780" cy="12630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352040">
              <a:lnSpc>
                <a:spcPts val="335"/>
              </a:lnSpc>
              <a:spcBef>
                <a:spcPts val="16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975" i="1" spc="7" baseline="-25641" dirty="0">
                <a:latin typeface="Times New Roman"/>
                <a:cs typeface="Times New Roman"/>
              </a:rPr>
              <a:t>R</a:t>
            </a:r>
            <a:r>
              <a:rPr sz="975" i="1" baseline="-25641" dirty="0">
                <a:latin typeface="Times New Roman"/>
                <a:cs typeface="Times New Roman"/>
              </a:rPr>
              <a:t>  </a:t>
            </a:r>
            <a:r>
              <a:rPr sz="975" i="1" spc="-44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5" dirty="0">
                <a:latin typeface="Times New Roman"/>
                <a:cs typeface="Times New Roman"/>
              </a:rPr>
              <a:t> 0.</a:t>
            </a:r>
            <a:r>
              <a:rPr sz="1100" spc="10" dirty="0">
                <a:latin typeface="Times New Roman"/>
                <a:cs typeface="Times New Roman"/>
              </a:rPr>
              <a:t>859</a:t>
            </a:r>
            <a:r>
              <a:rPr sz="1100" spc="20" dirty="0">
                <a:latin typeface="Symbol"/>
                <a:cs typeface="Symbol"/>
              </a:rPr>
              <a:t>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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90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endParaRPr sz="1100" dirty="0">
              <a:latin typeface="Times New Roman"/>
              <a:cs typeface="Times New Roman"/>
            </a:endParaRPr>
          </a:p>
          <a:p>
            <a:pPr marL="883285" algn="ctr">
              <a:lnSpc>
                <a:spcPts val="390"/>
              </a:lnSpc>
            </a:pP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 dirty="0">
              <a:latin typeface="MT Extra"/>
              <a:cs typeface="MT Extra"/>
            </a:endParaRPr>
          </a:p>
          <a:p>
            <a:pPr marL="2334260">
              <a:lnSpc>
                <a:spcPts val="335"/>
              </a:lnSpc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r>
              <a:rPr sz="975" i="1" spc="22" baseline="-25641" dirty="0">
                <a:latin typeface="Times New Roman"/>
                <a:cs typeface="Times New Roman"/>
              </a:rPr>
              <a:t>RT</a:t>
            </a:r>
            <a:r>
              <a:rPr sz="975" i="1" spc="26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48.2</a:t>
            </a:r>
            <a:r>
              <a:rPr sz="1100" spc="10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0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 dirty="0">
              <a:latin typeface="Times New Roman"/>
              <a:cs typeface="Times New Roman"/>
            </a:endParaRPr>
          </a:p>
          <a:p>
            <a:pPr marL="468630" algn="ctr">
              <a:lnSpc>
                <a:spcPts val="390"/>
              </a:lnSpc>
            </a:pP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</a:pPr>
            <a:endParaRPr sz="70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</a:pPr>
            <a:endParaRPr sz="700" dirty="0">
              <a:latin typeface="MT Extra"/>
              <a:cs typeface="MT Extra"/>
            </a:endParaRPr>
          </a:p>
          <a:p>
            <a:pPr marL="50800" marR="43180" algn="just">
              <a:lnSpc>
                <a:spcPct val="102899"/>
              </a:lnSpc>
              <a:spcBef>
                <a:spcPts val="465"/>
              </a:spcBef>
            </a:pPr>
            <a:r>
              <a:rPr sz="1300" spc="5" dirty="0">
                <a:latin typeface="Arial"/>
                <a:cs typeface="Arial"/>
              </a:rPr>
              <a:t>Para la operación debe cumplirse que –90º&lt; ángulo de </a:t>
            </a:r>
            <a:r>
              <a:rPr sz="1100" i="1" dirty="0">
                <a:latin typeface="Times New Roman"/>
                <a:cs typeface="Times New Roman"/>
              </a:rPr>
              <a:t>I </a:t>
            </a:r>
            <a:r>
              <a:rPr sz="975" i="1" baseline="-25641" dirty="0">
                <a:latin typeface="Times New Roman"/>
                <a:cs typeface="Times New Roman"/>
              </a:rPr>
              <a:t>R </a:t>
            </a:r>
            <a:r>
              <a:rPr sz="1300" spc="5" dirty="0">
                <a:latin typeface="Arial"/>
                <a:cs typeface="Arial"/>
              </a:rPr>
              <a:t>&lt;90º. El relé en la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 </a:t>
            </a:r>
            <a:r>
              <a:rPr sz="1300" spc="10" dirty="0">
                <a:latin typeface="Arial"/>
                <a:cs typeface="Arial"/>
              </a:rPr>
              <a:t>R </a:t>
            </a:r>
            <a:r>
              <a:rPr sz="1300" spc="5" dirty="0">
                <a:latin typeface="Arial"/>
                <a:cs typeface="Arial"/>
              </a:rPr>
              <a:t>está en el </a:t>
            </a:r>
            <a:r>
              <a:rPr sz="1300" dirty="0">
                <a:latin typeface="Arial"/>
                <a:cs typeface="Arial"/>
              </a:rPr>
              <a:t>límite </a:t>
            </a:r>
            <a:r>
              <a:rPr sz="1300" spc="5" dirty="0">
                <a:latin typeface="Arial"/>
                <a:cs typeface="Arial"/>
              </a:rPr>
              <a:t>de </a:t>
            </a:r>
            <a:r>
              <a:rPr sz="1300" spc="10" dirty="0">
                <a:latin typeface="Arial"/>
                <a:cs typeface="Arial"/>
              </a:rPr>
              <a:t>su </a:t>
            </a:r>
            <a:r>
              <a:rPr sz="1300" spc="5" dirty="0">
                <a:latin typeface="Arial"/>
                <a:cs typeface="Arial"/>
              </a:rPr>
              <a:t>zona de operación, creando algunas dudas 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acerca del funcionamiento de su unidad direccional (fig.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21):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7617" y="8915400"/>
            <a:ext cx="4884420" cy="1031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48055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7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21 Análisis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 la operación del relé en la fase </a:t>
            </a:r>
            <a:r>
              <a:rPr sz="1300" spc="10" dirty="0">
                <a:latin typeface="Arial"/>
                <a:cs typeface="Arial"/>
              </a:rPr>
              <a:t>R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 dirty="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Relé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S:</a:t>
            </a:r>
            <a:endParaRPr sz="1300" dirty="0">
              <a:latin typeface="Arial"/>
              <a:cs typeface="Arial"/>
            </a:endParaRPr>
          </a:p>
          <a:p>
            <a:pPr marL="2278380">
              <a:lnSpc>
                <a:spcPts val="335"/>
              </a:lnSpc>
              <a:spcBef>
                <a:spcPts val="140"/>
              </a:spcBef>
            </a:pP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5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  </a:t>
            </a:r>
            <a:r>
              <a:rPr sz="975" i="1" spc="22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10" dirty="0">
                <a:latin typeface="Times New Roman"/>
                <a:cs typeface="Times New Roman"/>
              </a:rPr>
              <a:t>2</a:t>
            </a:r>
            <a:r>
              <a:rPr sz="1100" spc="15" dirty="0">
                <a:latin typeface="Times New Roman"/>
                <a:cs typeface="Times New Roman"/>
              </a:rPr>
              <a:t>5</a:t>
            </a:r>
            <a:r>
              <a:rPr sz="1100" spc="10" dirty="0">
                <a:latin typeface="Times New Roman"/>
                <a:cs typeface="Times New Roman"/>
              </a:rPr>
              <a:t>.04</a:t>
            </a:r>
            <a:r>
              <a:rPr sz="1100" spc="-90" dirty="0">
                <a:latin typeface="Symbol"/>
                <a:cs typeface="Symbol"/>
              </a:rPr>
              <a:t></a:t>
            </a:r>
            <a:r>
              <a:rPr sz="1100" spc="10" dirty="0">
                <a:latin typeface="Times New Roman"/>
                <a:cs typeface="Times New Roman"/>
              </a:rPr>
              <a:t>13</a:t>
            </a:r>
            <a:r>
              <a:rPr sz="1100" spc="15" dirty="0">
                <a:latin typeface="Times New Roman"/>
                <a:cs typeface="Times New Roman"/>
              </a:rPr>
              <a:t>7</a:t>
            </a:r>
            <a:r>
              <a:rPr sz="1100" spc="10" dirty="0">
                <a:latin typeface="Times New Roman"/>
                <a:cs typeface="Times New Roman"/>
              </a:rPr>
              <a:t>.25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A</a:t>
            </a:r>
            <a:endParaRPr sz="1100" dirty="0">
              <a:latin typeface="Times New Roman"/>
              <a:cs typeface="Times New Roman"/>
            </a:endParaRPr>
          </a:p>
          <a:p>
            <a:pPr marR="1458595" algn="r">
              <a:lnSpc>
                <a:spcPts val="390"/>
              </a:lnSpc>
            </a:pP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 dirty="0">
              <a:latin typeface="MT Extra"/>
              <a:cs typeface="MT Extra"/>
            </a:endParaRPr>
          </a:p>
          <a:p>
            <a:pPr marL="2260600">
              <a:lnSpc>
                <a:spcPts val="335"/>
              </a:lnSpc>
            </a:pPr>
            <a:r>
              <a:rPr sz="1100" i="1" spc="15" dirty="0">
                <a:latin typeface="Times New Roman"/>
                <a:cs typeface="Times New Roman"/>
              </a:rPr>
              <a:t>V</a:t>
            </a:r>
            <a:r>
              <a:rPr sz="975" i="1" spc="22" baseline="-25641" dirty="0">
                <a:latin typeface="Times New Roman"/>
                <a:cs typeface="Times New Roman"/>
              </a:rPr>
              <a:t>SR</a:t>
            </a:r>
            <a:r>
              <a:rPr sz="975" i="1" spc="157" baseline="-25641" dirty="0">
                <a:latin typeface="Times New Roman"/>
                <a:cs typeface="Times New Roman"/>
              </a:rPr>
              <a:t> </a:t>
            </a:r>
            <a:r>
              <a:rPr sz="1100" spc="15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48.2</a:t>
            </a:r>
            <a:r>
              <a:rPr sz="1100" dirty="0">
                <a:latin typeface="Symbol"/>
                <a:cs typeface="Symbol"/>
              </a:rPr>
              <a:t></a:t>
            </a:r>
            <a:r>
              <a:rPr sz="1100" dirty="0">
                <a:latin typeface="Times New Roman"/>
                <a:cs typeface="Times New Roman"/>
              </a:rPr>
              <a:t>180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V</a:t>
            </a:r>
            <a:endParaRPr sz="1100" dirty="0">
              <a:latin typeface="Times New Roman"/>
              <a:cs typeface="Times New Roman"/>
            </a:endParaRPr>
          </a:p>
          <a:p>
            <a:pPr marL="1530350" algn="ctr">
              <a:lnSpc>
                <a:spcPts val="390"/>
              </a:lnSpc>
            </a:pPr>
            <a:r>
              <a:rPr sz="650" spc="-95" dirty="0">
                <a:latin typeface="MT Extra"/>
                <a:cs typeface="MT Extra"/>
              </a:rPr>
              <a:t></a:t>
            </a:r>
            <a:endParaRPr sz="650" dirty="0">
              <a:latin typeface="MT Extra"/>
              <a:cs typeface="MT Extra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575" y="6286102"/>
            <a:ext cx="3504167" cy="2418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56555" y="342165"/>
            <a:ext cx="5859780" cy="10896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640"/>
              </a:spcBef>
            </a:pPr>
            <a:r>
              <a:rPr sz="1100" spc="5" dirty="0">
                <a:latin typeface="Times New Roman"/>
                <a:cs typeface="Times New Roman"/>
              </a:rPr>
              <a:t>23</a:t>
            </a:r>
            <a:endParaRPr sz="1100">
              <a:latin typeface="Times New Roman"/>
              <a:cs typeface="Times New Roman"/>
            </a:endParaRPr>
          </a:p>
          <a:p>
            <a:pPr marL="50800" marR="175260">
              <a:lnSpc>
                <a:spcPct val="115399"/>
              </a:lnSpc>
              <a:spcBef>
                <a:spcPts val="375"/>
              </a:spcBef>
            </a:pPr>
            <a:r>
              <a:rPr sz="1300" spc="5" dirty="0">
                <a:latin typeface="Arial"/>
                <a:cs typeface="Arial"/>
              </a:rPr>
              <a:t>Para la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operación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debe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cumplirse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que 90º&lt;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ángulo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de</a:t>
            </a:r>
            <a:r>
              <a:rPr sz="1300" spc="225" dirty="0">
                <a:latin typeface="Arial"/>
                <a:cs typeface="Arial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r>
              <a:rPr sz="975" i="1" spc="157" baseline="-2564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&lt;270º.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El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de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la </a:t>
            </a:r>
            <a:r>
              <a:rPr sz="1300" spc="-34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fase </a:t>
            </a:r>
            <a:r>
              <a:rPr sz="1300" spc="10" dirty="0">
                <a:latin typeface="Arial"/>
                <a:cs typeface="Arial"/>
              </a:rPr>
              <a:t>S</a:t>
            </a:r>
            <a:r>
              <a:rPr sz="1300" spc="5" dirty="0">
                <a:latin typeface="Arial"/>
                <a:cs typeface="Arial"/>
              </a:rPr>
              <a:t> opera, dado que el ángulo de</a:t>
            </a:r>
            <a:r>
              <a:rPr sz="1300" spc="220" dirty="0">
                <a:latin typeface="Arial"/>
                <a:cs typeface="Arial"/>
              </a:rPr>
              <a:t> </a:t>
            </a:r>
            <a:r>
              <a:rPr sz="1100" i="1" spc="5" dirty="0">
                <a:latin typeface="Times New Roman"/>
                <a:cs typeface="Times New Roman"/>
              </a:rPr>
              <a:t>I</a:t>
            </a:r>
            <a:r>
              <a:rPr sz="1100" i="1" spc="-130" dirty="0">
                <a:latin typeface="Times New Roman"/>
                <a:cs typeface="Times New Roman"/>
              </a:rPr>
              <a:t> </a:t>
            </a:r>
            <a:r>
              <a:rPr sz="975" i="1" baseline="-25641" dirty="0">
                <a:latin typeface="Times New Roman"/>
                <a:cs typeface="Times New Roman"/>
              </a:rPr>
              <a:t>S</a:t>
            </a:r>
            <a:r>
              <a:rPr sz="975" i="1" spc="217" baseline="-2564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es 137.26º (fig.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22).</a:t>
            </a:r>
            <a:endParaRPr sz="1300">
              <a:latin typeface="Arial"/>
              <a:cs typeface="Arial"/>
            </a:endParaRPr>
          </a:p>
          <a:p>
            <a:pPr marR="1651635" algn="ctr">
              <a:lnSpc>
                <a:spcPct val="100000"/>
              </a:lnSpc>
              <a:spcBef>
                <a:spcPts val="1215"/>
              </a:spcBef>
            </a:pPr>
            <a:r>
              <a:rPr sz="1100" b="1" i="1" spc="5" dirty="0">
                <a:latin typeface="Times New Roman"/>
                <a:cs typeface="Times New Roman"/>
              </a:rPr>
              <a:t>Is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6548" y="4150711"/>
            <a:ext cx="4907915" cy="610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78535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latin typeface="Arial"/>
                <a:cs typeface="Arial"/>
              </a:rPr>
              <a:t>Fig.</a:t>
            </a:r>
            <a:r>
              <a:rPr sz="1300" spc="36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22 Análisis de la operación del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de la fase </a:t>
            </a:r>
            <a:r>
              <a:rPr sz="1300" spc="10" dirty="0"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300" spc="5" dirty="0">
                <a:latin typeface="Arial"/>
                <a:cs typeface="Arial"/>
              </a:rPr>
              <a:t>El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relé de la fase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T no opera debido a que</a:t>
            </a:r>
            <a:r>
              <a:rPr sz="1300" spc="80" dirty="0">
                <a:latin typeface="Arial"/>
                <a:cs typeface="Arial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V</a:t>
            </a:r>
            <a:r>
              <a:rPr sz="975" i="1" baseline="-25641" dirty="0">
                <a:latin typeface="Times New Roman"/>
                <a:cs typeface="Times New Roman"/>
              </a:rPr>
              <a:t>TS</a:t>
            </a:r>
            <a:r>
              <a:rPr sz="975" i="1" spc="127" baseline="-25641" dirty="0">
                <a:latin typeface="Times New Roman"/>
                <a:cs typeface="Times New Roman"/>
              </a:rPr>
              <a:t> </a:t>
            </a:r>
            <a:r>
              <a:rPr sz="1300" spc="5" dirty="0">
                <a:latin typeface="Arial"/>
                <a:cs typeface="Arial"/>
              </a:rPr>
              <a:t>=0.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463" y="1066800"/>
            <a:ext cx="4191000" cy="308391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85800" y="5159276"/>
            <a:ext cx="6477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b="1" i="1" u="none" strike="noStrike" baseline="0" dirty="0" smtClean="0">
                <a:solidFill>
                  <a:schemeClr val="tx1"/>
                </a:solidFill>
                <a:latin typeface="Arial,BoldItalic"/>
              </a:rPr>
              <a:t>Ejercicio propuesto</a:t>
            </a:r>
          </a:p>
          <a:p>
            <a:pPr algn="just"/>
            <a:endParaRPr lang="es-AR" i="1" u="none" strike="noStrike" baseline="0" dirty="0" smtClean="0">
              <a:solidFill>
                <a:schemeClr val="tx1"/>
              </a:solidFill>
              <a:latin typeface="Arial,BoldItalic"/>
            </a:endParaRPr>
          </a:p>
          <a:p>
            <a:pPr algn="just"/>
            <a:r>
              <a:rPr lang="es-AR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</a:rPr>
              <a:t>Repetir el ejemplo anterior, pero utilizando ahora las conexiones </a:t>
            </a:r>
          </a:p>
          <a:p>
            <a:pPr algn="just"/>
            <a:endParaRPr lang="es-A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tx1"/>
                </a:solidFill>
                <a:latin typeface="Arial" panose="020B0604020202020204" pitchFamily="34" charset="0"/>
              </a:rPr>
              <a:t>de fase </a:t>
            </a:r>
            <a:r>
              <a:rPr lang="es-AR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</a:rPr>
              <a:t>90º (30º AMT)</a:t>
            </a:r>
            <a:r>
              <a:rPr lang="es-AR" i="0" u="none" strike="noStrike" dirty="0" smtClean="0">
                <a:solidFill>
                  <a:schemeClr val="tx1"/>
                </a:solidFill>
                <a:latin typeface="Arial" panose="020B0604020202020204" pitchFamily="34" charset="0"/>
              </a:rPr>
              <a:t> y</a:t>
            </a:r>
            <a:r>
              <a:rPr lang="es-AR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</a:rPr>
              <a:t> 60º (0º AMT)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  <a:latin typeface="Arial" panose="020B0604020202020204" pitchFamily="34" charset="0"/>
              </a:rPr>
              <a:t>d</a:t>
            </a:r>
            <a:r>
              <a:rPr lang="es-AR" dirty="0" smtClean="0">
                <a:solidFill>
                  <a:schemeClr val="tx1"/>
                </a:solidFill>
                <a:latin typeface="Arial" panose="020B0604020202020204" pitchFamily="34" charset="0"/>
              </a:rPr>
              <a:t>e tierra polarizado por 3Vo</a:t>
            </a:r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10" name="object 2"/>
          <p:cNvPicPr/>
          <p:nvPr/>
        </p:nvPicPr>
        <p:blipFill rotWithShape="1">
          <a:blip r:embed="rId3" cstate="print"/>
          <a:srcRect l="28802" t="35450" r="8696" b="26109"/>
          <a:stretch/>
        </p:blipFill>
        <p:spPr>
          <a:xfrm>
            <a:off x="2971800" y="7467600"/>
            <a:ext cx="2496753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4582</Words>
  <Application>Microsoft Office PowerPoint</Application>
  <PresentationFormat>Personalizado</PresentationFormat>
  <Paragraphs>711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8" baseType="lpstr">
      <vt:lpstr>Times New Roman</vt:lpstr>
      <vt:lpstr>MT Extra</vt:lpstr>
      <vt:lpstr>Tahoma-Bold</vt:lpstr>
      <vt:lpstr>Tahoma</vt:lpstr>
      <vt:lpstr>Symbol</vt:lpstr>
      <vt:lpstr>Calibri</vt:lpstr>
      <vt:lpstr>Arial,BoldItalic</vt:lpstr>
      <vt:lpstr>Wingdings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Relés de sobrecorriente.doc</dc:title>
  <dc:creator>Administrator</dc:creator>
  <cp:lastModifiedBy>Cuenta Microsoft</cp:lastModifiedBy>
  <cp:revision>41</cp:revision>
  <dcterms:created xsi:type="dcterms:W3CDTF">2021-09-13T21:12:40Z</dcterms:created>
  <dcterms:modified xsi:type="dcterms:W3CDTF">2021-10-06T12:08:51Z</dcterms:modified>
</cp:coreProperties>
</file>